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629" y="8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2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idx="3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64532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3B5BF47-BAD7-4829-E78C-0C6930EECFAB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75462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7A4929AB-4053-6D2A-7255-633573D9E9FF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60818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E53F806-A9AC-5663-D385-50E6E9D9E676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47716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3509C6DC-3E85-D0CF-40F8-9CBA144F9A4A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72149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01075341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531549674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298721538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4753ADE9-1379-3A57-602E-5816B4C9AEDE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31797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6EE7BB1C-9EF0-7D85-11E6-29650DA5F5BD}" type="slidenum">
              <a:rPr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400105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54D78FC-631E-1A5B-42AA-AF2E0369A48B}" type="slidenum">
              <a:rPr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120572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18C73562-76DA-1D24-84BB-CFEC8E9B36FC}" type="slidenum">
              <a:rPr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67001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ED3734C-ACA2-CD44-9419-3EA4E9A728CC}" type="datetimeFigureOut">
              <a:rPr lang="en-US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412440-1B23-604B-B178-CB159C9EC6EA}" type="slidenum">
              <a:rPr lang="en-US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ED3734C-ACA2-CD44-9419-3EA4E9A728CC}" type="datetimeFigureOut">
              <a:rPr lang="en-US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412440-1B23-604B-B178-CB159C9EC6EA}" type="slidenum">
              <a:rPr lang="en-US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ED3734C-ACA2-CD44-9419-3EA4E9A728CC}" type="datetimeFigureOut">
              <a:rPr lang="en-US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412440-1B23-604B-B178-CB159C9EC6EA}" type="slidenum">
              <a:rPr lang="en-US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ED3734C-ACA2-CD44-9419-3EA4E9A728CC}" type="datetimeFigureOut">
              <a:rPr lang="en-US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412440-1B23-604B-B178-CB159C9EC6EA}" type="slidenum">
              <a:rPr lang="en-US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ED3734C-ACA2-CD44-9419-3EA4E9A728CC}" type="datetimeFigureOut">
              <a:rPr lang="en-US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412440-1B23-604B-B178-CB159C9EC6EA}" type="slidenum">
              <a:rPr lang="en-US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ED3734C-ACA2-CD44-9419-3EA4E9A728CC}" type="datetimeFigureOut">
              <a:rPr lang="en-US"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412440-1B23-604B-B178-CB159C9EC6EA}" type="slidenum">
              <a:rPr lang="en-US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ED3734C-ACA2-CD44-9419-3EA4E9A728CC}" type="datetimeFigureOut">
              <a:rPr lang="en-US"/>
              <a:t>7/12/2024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412440-1B23-604B-B178-CB159C9EC6EA}" type="slidenum">
              <a:rPr lang="en-US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ED3734C-ACA2-CD44-9419-3EA4E9A728CC}" type="datetimeFigureOut">
              <a:rPr lang="en-US"/>
              <a:t>7/12/2024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412440-1B23-604B-B178-CB159C9EC6EA}" type="slidenum">
              <a:rPr lang="en-US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ED3734C-ACA2-CD44-9419-3EA4E9A728CC}" type="datetimeFigureOut">
              <a:rPr lang="en-US"/>
              <a:t>7/12/2024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412440-1B23-604B-B178-CB159C9EC6EA}" type="slidenum">
              <a:rPr lang="en-US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ED3734C-ACA2-CD44-9419-3EA4E9A728CC}" type="datetimeFigureOut">
              <a:rPr lang="en-US"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412440-1B23-604B-B178-CB159C9EC6EA}" type="slidenum">
              <a:rPr lang="en-US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ED3734C-ACA2-CD44-9419-3EA4E9A728CC}" type="datetimeFigureOut">
              <a:rPr lang="en-US"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412440-1B23-604B-B178-CB159C9EC6EA}" type="slidenum">
              <a:rPr lang="en-US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ED3734C-ACA2-CD44-9419-3EA4E9A728CC}" type="datetimeFigureOut">
              <a:rPr lang="en-US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F412440-1B23-604B-B178-CB159C9EC6EA}" type="slidenum">
              <a:rPr lang="en-US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creativecommons.org/licenses/by-sa/4.0/legalcode.d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oasis.geneseo.edu/subject.php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oercommons.org/curated-collection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375558" y="3299505"/>
            <a:ext cx="9144000" cy="2387599"/>
          </a:xfrm>
        </p:spPr>
        <p:txBody>
          <a:bodyPr/>
          <a:lstStyle/>
          <a:p>
            <a:pPr>
              <a:defRPr/>
            </a:pPr>
            <a:r>
              <a:rPr lang="en-US" sz="6000" b="0" i="0" u="none" strike="noStrike" cap="none" spc="0">
                <a:solidFill>
                  <a:schemeClr val="tx1"/>
                </a:solidFill>
                <a:latin typeface="Calibri Light"/>
                <a:ea typeface="Calibri Light"/>
                <a:cs typeface="Calibri Light"/>
              </a:rPr>
              <a:t>OER &amp; </a:t>
            </a:r>
            <a:br>
              <a:rPr lang="en-US" sz="6000" b="0" i="0" u="none" strike="noStrike" cap="none" spc="0">
                <a:solidFill>
                  <a:schemeClr val="tx1"/>
                </a:solidFill>
                <a:latin typeface="Calibri Light"/>
                <a:ea typeface="Calibri Light"/>
                <a:cs typeface="Calibri Light"/>
              </a:rPr>
            </a:br>
            <a:r>
              <a:rPr lang="en-US" sz="6000" b="0" i="0" u="none" strike="noStrike" cap="none" spc="0">
                <a:solidFill>
                  <a:schemeClr val="tx1"/>
                </a:solidFill>
                <a:latin typeface="Calibri Light"/>
                <a:ea typeface="Calibri Light"/>
                <a:cs typeface="Calibri Light"/>
              </a:rPr>
              <a:t>Mein Bildungsraum</a:t>
            </a:r>
            <a:endParaRPr lang="en-US"/>
          </a:p>
        </p:txBody>
      </p:sp>
      <p:pic>
        <p:nvPicPr>
          <p:cNvPr id="1789944442" name="Grafik 1789944441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1990786" y="1030060"/>
            <a:ext cx="8086725" cy="207644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ieren 3"/>
          <p:cNvGrpSpPr/>
          <p:nvPr/>
        </p:nvGrpSpPr>
        <p:grpSpPr>
          <a:xfrm>
            <a:off x="5834583" y="5630841"/>
            <a:ext cx="5660490" cy="461665"/>
            <a:chOff x="5834583" y="5630841"/>
            <a:chExt cx="5660490" cy="461665"/>
          </a:xfrm>
        </p:grpSpPr>
        <p:sp>
          <p:nvSpPr>
            <p:cNvPr id="5" name="Textfeld 4">
              <a:extLst>
                <a:ext uri="{FF2B5EF4-FFF2-40B4-BE49-F238E27FC236}">
                  <a16:creationId xmlns:a16="http://schemas.microsoft.com/office/drawing/2014/main" xmlns="" id="{D8D4F48E-C4CB-D7C1-7AC8-7C862454DAEC}"/>
                </a:ext>
              </a:extLst>
            </p:cNvPr>
            <p:cNvSpPr txBox="1"/>
            <p:nvPr/>
          </p:nvSpPr>
          <p:spPr>
            <a:xfrm>
              <a:off x="5834583" y="5630841"/>
              <a:ext cx="4818603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de-DE" sz="800" dirty="0"/>
                <a:t>Dieses Dokument, ausgenommen der Logos und anders gekennzeichneter Elemente, ist lizenziert unter einer Creative Commons Namensnennung - Weitergabe unter gleichen Bedingungen 4.0 International Lizenz (https://creativecommons.org/licenses/by-sa/4.0/)</a:t>
              </a:r>
            </a:p>
          </p:txBody>
        </p:sp>
        <p:pic>
          <p:nvPicPr>
            <p:cNvPr id="6" name="Grafik 5">
              <a:hlinkClick r:id="rId2"/>
              <a:extLst>
                <a:ext uri="{FF2B5EF4-FFF2-40B4-BE49-F238E27FC236}">
                  <a16:creationId xmlns:a16="http://schemas.microsoft.com/office/drawing/2014/main" xmlns="" id="{CED8B37D-C914-29EB-61EB-BB138503E4B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681544" y="5698679"/>
              <a:ext cx="813529" cy="28664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96257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80595279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Ziele</a:t>
            </a:r>
          </a:p>
        </p:txBody>
      </p:sp>
      <p:sp>
        <p:nvSpPr>
          <p:cNvPr id="205260807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 lang="de-DE" sz="2800" b="0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Informationsaustausch über OER-Kollektionen, institutionsübergreifende Sammlungen von Bildungsmaterialien sowie Zielbilder und Datenraum-Szenarien</a:t>
            </a:r>
            <a:endParaRPr lang="de-DE" sz="2800" b="0" i="0" u="none" strike="noStrike" cap="none" spc="0">
              <a:solidFill>
                <a:schemeClr val="tx1"/>
              </a:solidFill>
              <a:latin typeface="Calibri"/>
              <a:cs typeface="Calibri"/>
            </a:endParaRPr>
          </a:p>
          <a:p>
            <a:pPr>
              <a:defRPr/>
            </a:pPr>
            <a:r>
              <a:rPr lang="de-DE" sz="2800" b="0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Diskussion und Erarbeitung von Anforderungen an die Zusammenarbeit zwischen KNOER und Mein Bildungsraum</a:t>
            </a:r>
            <a:endParaRPr lang="de-DE" sz="2800" b="0" i="0" u="none" strike="noStrike" cap="none" spc="0">
              <a:solidFill>
                <a:schemeClr val="tx1"/>
              </a:solidFill>
              <a:latin typeface="Calibri"/>
              <a:cs typeface="Calibri"/>
            </a:endParaRPr>
          </a:p>
          <a:p>
            <a:pPr>
              <a:defRPr/>
            </a:pPr>
            <a:r>
              <a:rPr lang="de-DE" sz="2800" b="0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Validierung der bestehenden Anforderungen durch die Teilnehmer/innen</a:t>
            </a:r>
            <a:endParaRPr lang="de-DE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35538561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Agenda </a:t>
            </a:r>
          </a:p>
        </p:txBody>
      </p:sp>
      <p:sp>
        <p:nvSpPr>
          <p:cNvPr id="1630246298" name="Content Placeholder 2"/>
          <p:cNvSpPr>
            <a:spLocks noGrp="1"/>
          </p:cNvSpPr>
          <p:nvPr>
            <p:ph idx="1"/>
          </p:nvPr>
        </p:nvSpPr>
        <p:spPr bwMode="auto"/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 fontScale="97500" lnSpcReduction="12000"/>
          </a:bodyPr>
          <a:lstStyle/>
          <a:p>
            <a:pPr marL="0" indent="0">
              <a:buFont typeface="Arial"/>
              <a:buNone/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15:00 - 15:15 Uhr: Begrüßung und Vorstellung der Workshop-Ziele</a:t>
            </a:r>
            <a:endParaRPr lang="en-US" sz="2800" b="0" i="0" u="none" strike="noStrike" cap="none" spc="0">
              <a:solidFill>
                <a:schemeClr val="tx1"/>
              </a:solidFill>
              <a:latin typeface="Calibri"/>
              <a:cs typeface="Calibri"/>
            </a:endParaRPr>
          </a:p>
          <a:p>
            <a:pPr marL="0" indent="0">
              <a:buFont typeface="Arial"/>
              <a:buNone/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15:15 - 15:30 Uhr: Input-Teil:</a:t>
            </a:r>
            <a:endParaRPr lang="en-US" sz="2800" b="0" i="0" u="none" strike="noStrike" cap="none" spc="0">
              <a:solidFill>
                <a:schemeClr val="tx1"/>
              </a:solidFill>
              <a:latin typeface="Calibri"/>
              <a:cs typeface="Calibri"/>
            </a:endParaRPr>
          </a:p>
          <a:p>
            <a:pPr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Präsentation von KNOER über OER-Kollektionen und institutionsübergreifende Sammlungen von Bildungsmaterialien</a:t>
            </a:r>
            <a:endParaRPr lang="en-US" sz="2800" b="0" i="0" u="none" strike="noStrike" cap="none" spc="0">
              <a:solidFill>
                <a:schemeClr val="tx1"/>
              </a:solidFill>
              <a:latin typeface="Calibri"/>
              <a:cs typeface="Calibri"/>
            </a:endParaRPr>
          </a:p>
          <a:p>
            <a:pPr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Präsentation von Mein Bildungsraum über Zielbilder und Datenraum-Szenarien</a:t>
            </a:r>
            <a:endParaRPr lang="en-US" sz="2800" b="0" i="0" u="none" strike="noStrike" cap="none" spc="0">
              <a:solidFill>
                <a:schemeClr val="tx1"/>
              </a:solidFill>
              <a:latin typeface="Calibri"/>
              <a:cs typeface="Calibri"/>
            </a:endParaRPr>
          </a:p>
          <a:p>
            <a:pPr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15:30 - 16:00 Uhr: Offene Diskussion und Fragen zu den Inputs</a:t>
            </a:r>
            <a:endParaRPr lang="en-US" sz="2800" b="0" i="0" u="none" strike="noStrike" cap="none" spc="0">
              <a:solidFill>
                <a:schemeClr val="tx1"/>
              </a:solidFill>
              <a:latin typeface="Calibri"/>
              <a:cs typeface="Calibri"/>
            </a:endParaRPr>
          </a:p>
          <a:p>
            <a:pPr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16:00 - 16:20 Uhr: Diskussion der Anforderungen und weiterer notwendiger Schritte zur Umsetzung</a:t>
            </a:r>
            <a:endParaRPr lang="en-US" sz="2800" b="0" i="0" u="none" strike="noStrike" cap="none" spc="0">
              <a:solidFill>
                <a:schemeClr val="tx1"/>
              </a:solidFill>
              <a:latin typeface="Calibri"/>
              <a:cs typeface="Calibri"/>
            </a:endParaRPr>
          </a:p>
          <a:p>
            <a:pPr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16:20 - 16:30 Uhr: Zusammenfassung, Feedbackrunde und Ausblick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2836963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OER-Kollektionen – Anlass </a:t>
            </a:r>
          </a:p>
        </p:txBody>
      </p:sp>
      <p:sp>
        <p:nvSpPr>
          <p:cNvPr id="165434521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OER-Materialien sind in unterschiedlichster Granularität in nationalen und internationalen Repositorien verfügbar</a:t>
            </a:r>
          </a:p>
          <a:p>
            <a:pPr>
              <a:defRPr/>
            </a:pPr>
            <a:r>
              <a:rPr/>
              <a:t>Suche und Auffindbarkeit schwierig, u.a. da kein einheitlicher Metadaten-Standard</a:t>
            </a:r>
          </a:p>
          <a:p>
            <a:pPr>
              <a:defRPr/>
            </a:pPr>
            <a:r>
              <a:rPr/>
              <a:t>Nutzen von OER für die Lehre wird dadurch erschwert </a:t>
            </a:r>
          </a:p>
          <a:p>
            <a:pPr marL="0" indent="0">
              <a:buFont typeface="Arial"/>
              <a:buNone/>
              <a:defRPr/>
            </a:pPr>
            <a:endParaRPr/>
          </a:p>
          <a:p>
            <a:pPr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48808279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OER-Kollektionen – Idee</a:t>
            </a:r>
          </a:p>
        </p:txBody>
      </p:sp>
      <p:sp>
        <p:nvSpPr>
          <p:cNvPr id="386591799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OER-Materialien zu bestimmten (Quer-)Schnittsthemen zusammenstellen / kuratieren </a:t>
            </a:r>
          </a:p>
          <a:p>
            <a:pPr lvl="1">
              <a:defRPr/>
            </a:pPr>
            <a:r>
              <a:rPr lang="de-DE"/>
              <a:t>Adressieren von hochschulübergreifenden Bedarfen </a:t>
            </a:r>
          </a:p>
          <a:p>
            <a:pPr lvl="1">
              <a:defRPr/>
            </a:pPr>
            <a:r>
              <a:rPr lang="de-DE"/>
              <a:t>Zusammen mit weiteren Akteuren, z.B. Fachgesellschaft</a:t>
            </a:r>
          </a:p>
          <a:p>
            <a:pPr lvl="1">
              <a:defRPr/>
            </a:pPr>
            <a:r>
              <a:rPr lang="de-DE"/>
              <a:t>Didaktische Metadaten (z.B. Lehr-/Lernziele, curriculare Einbindung)</a:t>
            </a:r>
          </a:p>
          <a:p>
            <a:pPr lvl="1">
              <a:defRPr/>
            </a:pPr>
            <a:r>
              <a:rPr lang="de-DE"/>
              <a:t>Ablage an einem zentralen Ort / Datanraum </a:t>
            </a:r>
          </a:p>
          <a:p>
            <a:pPr lvl="1">
              <a:defRPr/>
            </a:pPr>
            <a:r>
              <a:rPr lang="de-DE"/>
              <a:t>Rasche Aktualisierung durch modularen Ansatz (einzelne OER anstelle eines kompletten Lehrbuchs)</a:t>
            </a:r>
          </a:p>
          <a:p>
            <a:pPr lvl="1">
              <a:defRPr/>
            </a:pPr>
            <a:r>
              <a:rPr lang="de-DE"/>
              <a:t>Möglichkeiten zur Vergabe von CP / Micro Credentials </a:t>
            </a:r>
          </a:p>
          <a:p>
            <a:pPr>
              <a:defRPr/>
            </a:pPr>
            <a:r>
              <a:rPr lang="de-DE"/>
              <a:t>KNOER als Publisher (zusammen mit Fachgesellschaften) 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601304114" name="Grafik 601304113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1243652" y="0"/>
            <a:ext cx="9704694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13912608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dirty="0" err="1"/>
              <a:t>Offene</a:t>
            </a:r>
            <a:r>
              <a:rPr dirty="0"/>
              <a:t> </a:t>
            </a:r>
            <a:r>
              <a:rPr dirty="0" err="1"/>
              <a:t>Fragen</a:t>
            </a:r>
            <a:r>
              <a:rPr dirty="0"/>
              <a:t> </a:t>
            </a:r>
          </a:p>
        </p:txBody>
      </p:sp>
      <p:sp>
        <p:nvSpPr>
          <p:cNvPr id="211285356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Welche Inhalte eignen sich für eine OER-Kollektion, mit der Perspektive der Anbindung an den Datenraum (MBR)?</a:t>
            </a:r>
          </a:p>
          <a:p>
            <a:pPr>
              <a:defRPr/>
            </a:pPr>
            <a:r>
              <a:rPr/>
              <a:t>Wo gibt es aktuell hochschulübergreifenden Bedarf an qualitätsgesicherten, kreditierbaren OER-Sammlungen? </a:t>
            </a:r>
          </a:p>
          <a:p>
            <a:pPr>
              <a:defRPr/>
            </a:pPr>
            <a:r>
              <a:rPr/>
              <a:t>Welche Akteur/innen sollten einbezogen werden? </a:t>
            </a:r>
          </a:p>
          <a:p>
            <a:pPr>
              <a:defRPr/>
            </a:pPr>
            <a:r>
              <a:rPr/>
              <a:t>Welche Anforderungen stellen sich an OER-Kollektionen aus technischer, didaktischer, organisatorischer Sicht?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2479" y="118818"/>
            <a:ext cx="4644419" cy="6554496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2775" y="118818"/>
            <a:ext cx="4905770" cy="6554496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 bwMode="auto">
          <a:xfrm rot="16200000">
            <a:off x="-2518478" y="2632726"/>
            <a:ext cx="6810476" cy="1325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de-DE" sz="2800" dirty="0" smtClean="0"/>
              <a:t>Diskussionsdokumentation an den Flipcharts</a:t>
            </a:r>
            <a:endParaRPr sz="2800" dirty="0"/>
          </a:p>
        </p:txBody>
      </p:sp>
    </p:spTree>
    <p:extLst>
      <p:ext uri="{BB962C8B-B14F-4D97-AF65-F5344CB8AC3E}">
        <p14:creationId xmlns:p14="http://schemas.microsoft.com/office/powerpoint/2010/main" val="1428777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7538572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Beispiele </a:t>
            </a:r>
          </a:p>
        </p:txBody>
      </p:sp>
      <p:sp>
        <p:nvSpPr>
          <p:cNvPr id="921369224" name="Content Placeholder 2"/>
          <p:cNvSpPr>
            <a:spLocks noGrp="1"/>
          </p:cNvSpPr>
          <p:nvPr>
            <p:ph idx="1"/>
          </p:nvPr>
        </p:nvSpPr>
        <p:spPr bwMode="auto"/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 fontScale="95000" lnSpcReduction="1000"/>
          </a:bodyPr>
          <a:lstStyle/>
          <a:p>
            <a:pPr>
              <a:defRPr/>
            </a:pPr>
            <a:r>
              <a:rPr lang="de-DE" u="sng">
                <a:hlinkClick r:id="rId3" tooltip="https://oasis.geneseo.edu/subject.php"/>
              </a:rPr>
              <a:t>OASIS</a:t>
            </a:r>
            <a:r>
              <a:rPr lang="de-DE"/>
              <a:t>; OER by Subject: ttps://oasis.geneseho.edu/subject.php</a:t>
            </a:r>
            <a:endParaRPr/>
          </a:p>
          <a:p>
            <a:pPr>
              <a:defRPr/>
            </a:pPr>
            <a:r>
              <a:rPr lang="de-DE" u="sng">
                <a:hlinkClick r:id="rId4" tooltip="https://oercommons.org/curated-collections"/>
              </a:rPr>
              <a:t>OER Commons Collections</a:t>
            </a:r>
            <a:r>
              <a:rPr lang="de-DE"/>
              <a:t>: https://oercommons.org/curated-collections</a:t>
            </a:r>
          </a:p>
          <a:p>
            <a:pPr>
              <a:defRPr/>
            </a:pPr>
            <a:r>
              <a:rPr lang="de-DE"/>
              <a:t>Fachbezogene Sammlungen für Rechtswissenschaft: https://openrewi.org</a:t>
            </a:r>
            <a:endParaRPr/>
          </a:p>
          <a:p>
            <a:pPr>
              <a:defRPr/>
            </a:pPr>
            <a:r>
              <a:rPr lang="de-DE"/>
              <a:t>ECIU Engage Plattform: https://engage.eciu.eu/browse?learningOppTypes=623140001 / https://engage.eciu.eu </a:t>
            </a:r>
          </a:p>
          <a:p>
            <a:pPr>
              <a:defRPr/>
            </a:pPr>
            <a:r>
              <a:rPr lang="de-DE"/>
              <a:t>European Learning Model: https://europass.europa.eu/de/news/launch-european-learning-model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353</Words>
  <Application>Microsoft Office PowerPoint</Application>
  <DocSecurity>0</DocSecurity>
  <PresentationFormat>Breitbild</PresentationFormat>
  <Paragraphs>47</Paragraphs>
  <Slides>10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OER &amp;  Mein Bildungsraum</vt:lpstr>
      <vt:lpstr>Ziele</vt:lpstr>
      <vt:lpstr>Agenda </vt:lpstr>
      <vt:lpstr>OER-Kollektionen – Anlass </vt:lpstr>
      <vt:lpstr>OER-Kollektionen – Idee</vt:lpstr>
      <vt:lpstr>PowerPoint-Präsentation</vt:lpstr>
      <vt:lpstr>Offene Fragen </vt:lpstr>
      <vt:lpstr>Diskussionsdokumentation an den Flipcharts</vt:lpstr>
      <vt:lpstr>Beispiele </vt:lpstr>
      <vt:lpstr>PowerPoint-Präsentation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7</cp:revision>
  <dcterms:created xsi:type="dcterms:W3CDTF">2019-12-05T04:00:53Z</dcterms:created>
  <dcterms:modified xsi:type="dcterms:W3CDTF">2024-07-12T10:12:58Z</dcterms:modified>
  <cp:category/>
  <dc:identifier/>
  <cp:contentStatus/>
  <dc:language/>
  <cp:version/>
</cp:coreProperties>
</file>