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629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453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3B5BF47-BAD7-4829-E78C-0C6930EECFAB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546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A4929AB-4053-6D2A-7255-633573D9E9FF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081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E53F806-A9AC-5663-D385-50E6E9D9E676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477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509C6DC-3E85-D0CF-40F8-9CBA144F9A4A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7214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01075341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31549674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98721538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753ADE9-1379-3A57-602E-5816B4C9AEDE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1797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EE7BB1C-9EF0-7D85-11E6-29650DA5F5BD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0010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54D78FC-631E-1A5B-42AA-AF2E0369A48B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205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8C73562-76DA-1D24-84BB-CFEC8E9B36FC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700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D3734C-ACA2-CD44-9419-3EA4E9A728CC}" type="datetimeFigureOut">
              <a:rPr lang="en-US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reativecommons.org/licenses/by-sa/4.0/legalcode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asis.geneseo.edu/subject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ercommons.org/curated-collec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375558" y="3299505"/>
            <a:ext cx="9144000" cy="2387599"/>
          </a:xfrm>
        </p:spPr>
        <p:txBody>
          <a:bodyPr/>
          <a:lstStyle/>
          <a:p>
            <a:pPr>
              <a:defRPr/>
            </a:pPr>
            <a:r>
              <a:rPr lang="en-US" sz="6000" b="0" i="0" u="none" strike="noStrike" cap="none" spc="0">
                <a:solidFill>
                  <a:schemeClr val="tx1"/>
                </a:solidFill>
                <a:latin typeface="Calibri Light"/>
                <a:ea typeface="Calibri Light"/>
                <a:cs typeface="Calibri Light"/>
              </a:rPr>
              <a:t>OER &amp; </a:t>
            </a:r>
            <a:br>
              <a:rPr lang="en-US" sz="6000" b="0" i="0" u="none" strike="noStrike" cap="none" spc="0">
                <a:solidFill>
                  <a:schemeClr val="tx1"/>
                </a:solidFill>
                <a:latin typeface="Calibri Light"/>
                <a:ea typeface="Calibri Light"/>
                <a:cs typeface="Calibri Light"/>
              </a:rPr>
            </a:br>
            <a:r>
              <a:rPr lang="en-US" sz="6000" b="0" i="0" u="none" strike="noStrike" cap="none" spc="0">
                <a:solidFill>
                  <a:schemeClr val="tx1"/>
                </a:solidFill>
                <a:latin typeface="Calibri Light"/>
                <a:ea typeface="Calibri Light"/>
                <a:cs typeface="Calibri Light"/>
              </a:rPr>
              <a:t>Mein Bildungsraum</a:t>
            </a:r>
            <a:endParaRPr lang="en-US"/>
          </a:p>
        </p:txBody>
      </p:sp>
      <p:pic>
        <p:nvPicPr>
          <p:cNvPr id="1789944442" name="Grafik 178994444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990786" y="1030060"/>
            <a:ext cx="8086725" cy="20764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5834583" y="5630841"/>
            <a:ext cx="5660490" cy="461665"/>
            <a:chOff x="5834583" y="5630841"/>
            <a:chExt cx="5660490" cy="461665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xmlns="" id="{D8D4F48E-C4CB-D7C1-7AC8-7C862454DAEC}"/>
                </a:ext>
              </a:extLst>
            </p:cNvPr>
            <p:cNvSpPr txBox="1"/>
            <p:nvPr/>
          </p:nvSpPr>
          <p:spPr>
            <a:xfrm>
              <a:off x="5834583" y="5630841"/>
              <a:ext cx="481860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800" dirty="0"/>
                <a:t>Dieses Dokument, ausgenommen der Logos und anders gekennzeichneter Elemente, ist lizenziert unter einer Creative Commons Namensnennung - Weitergabe unter gleichen Bedingungen 4.0 International Lizenz (https://creativecommons.org/licenses/by-sa/4.0/)</a:t>
              </a:r>
            </a:p>
          </p:txBody>
        </p:sp>
        <p:pic>
          <p:nvPicPr>
            <p:cNvPr id="6" name="Grafik 5">
              <a:hlinkClick r:id="rId2"/>
              <a:extLst>
                <a:ext uri="{FF2B5EF4-FFF2-40B4-BE49-F238E27FC236}">
                  <a16:creationId xmlns:a16="http://schemas.microsoft.com/office/drawing/2014/main" xmlns="" id="{CED8B37D-C914-29EB-61EB-BB138503E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81544" y="5698679"/>
              <a:ext cx="813529" cy="286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625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0595279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Ziele</a:t>
            </a:r>
          </a:p>
        </p:txBody>
      </p:sp>
      <p:sp>
        <p:nvSpPr>
          <p:cNvPr id="205260807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Informationsaustausch über OER-Kollektionen, institutionsübergreifende Sammlungen von Bildungsmaterialien sowie Zielbilder und Datenraum-Szenarien</a:t>
            </a:r>
            <a:endParaRPr lang="de-DE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Diskussion und Erarbeitung von Anforderungen an die Zusammenarbeit zwischen KNOER und Mein Bildungsraum</a:t>
            </a:r>
            <a:endParaRPr lang="de-DE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Validierung der bestehenden Anforderungen durch die Teilnehmer/innen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5538561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Agenda </a:t>
            </a:r>
          </a:p>
        </p:txBody>
      </p:sp>
      <p:sp>
        <p:nvSpPr>
          <p:cNvPr id="1630246298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7500" lnSpcReduction="12000"/>
          </a:bodyPr>
          <a:lstStyle/>
          <a:p>
            <a:pPr marL="0" indent="0">
              <a:buFont typeface="Arial"/>
              <a:buNone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15:00 - 15:15 Uhr: Begrüßung und Vorstellung der Workshop-Ziele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15:15 - 15:30 Uhr: Input-Teil: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Präsentation von KNOER über OER-Kollektionen und institutionsübergreifende Sammlungen von Bildungsmaterialien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Präsentation von Mein Bildungsraum über Zielbilder und Datenraum-Szenarien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15:30 - 16:00 Uhr: Offene Diskussion und Fragen zu den Inputs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16:00 - 16:20 Uhr: Diskussion der Anforderungen und weiterer notwendiger Schritte zur Umsetzung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16:20 - 16:30 Uhr: Zusammenfassung, Feedbackrunde und Ausblick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83696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OER-Kollektionen – Anlass </a:t>
            </a:r>
          </a:p>
        </p:txBody>
      </p:sp>
      <p:sp>
        <p:nvSpPr>
          <p:cNvPr id="165434521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OER-Materialien sind in unterschiedlichster Granularität in nationalen und internationalen Repositorien verfügbar</a:t>
            </a:r>
          </a:p>
          <a:p>
            <a:pPr>
              <a:defRPr/>
            </a:pPr>
            <a:r>
              <a:rPr/>
              <a:t>Suche und Auffindbarkeit schwierig, u.a. da kein einheitlicher Metadaten-Standard</a:t>
            </a:r>
          </a:p>
          <a:p>
            <a:pPr>
              <a:defRPr/>
            </a:pPr>
            <a:r>
              <a:rPr/>
              <a:t>Nutzen von OER für die Lehre wird dadurch erschwert </a:t>
            </a:r>
          </a:p>
          <a:p>
            <a:pPr marL="0" indent="0">
              <a:buFont typeface="Arial"/>
              <a:buNone/>
              <a:defRPr/>
            </a:pP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8808279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OER-Kollektionen – Idee</a:t>
            </a:r>
          </a:p>
        </p:txBody>
      </p:sp>
      <p:sp>
        <p:nvSpPr>
          <p:cNvPr id="386591799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OER-Materialien zu bestimmten (Quer-)Schnittsthemen zusammenstellen / kuratieren </a:t>
            </a:r>
          </a:p>
          <a:p>
            <a:pPr lvl="1">
              <a:defRPr/>
            </a:pPr>
            <a:r>
              <a:rPr lang="de-DE"/>
              <a:t>Adressieren von hochschulübergreifenden Bedarfen </a:t>
            </a:r>
          </a:p>
          <a:p>
            <a:pPr lvl="1">
              <a:defRPr/>
            </a:pPr>
            <a:r>
              <a:rPr lang="de-DE"/>
              <a:t>Zusammen mit weiteren Akteuren, z.B. Fachgesellschaft</a:t>
            </a:r>
          </a:p>
          <a:p>
            <a:pPr lvl="1">
              <a:defRPr/>
            </a:pPr>
            <a:r>
              <a:rPr lang="de-DE"/>
              <a:t>Didaktische Metadaten (z.B. Lehr-/Lernziele, curriculare Einbindung)</a:t>
            </a:r>
          </a:p>
          <a:p>
            <a:pPr lvl="1">
              <a:defRPr/>
            </a:pPr>
            <a:r>
              <a:rPr lang="de-DE"/>
              <a:t>Ablage an einem zentralen Ort / Datanraum </a:t>
            </a:r>
          </a:p>
          <a:p>
            <a:pPr lvl="1">
              <a:defRPr/>
            </a:pPr>
            <a:r>
              <a:rPr lang="de-DE"/>
              <a:t>Rasche Aktualisierung durch modularen Ansatz (einzelne OER anstelle eines kompletten Lehrbuchs)</a:t>
            </a:r>
          </a:p>
          <a:p>
            <a:pPr lvl="1">
              <a:defRPr/>
            </a:pPr>
            <a:r>
              <a:rPr lang="de-DE"/>
              <a:t>Möglichkeiten zur Vergabe von CP / Micro Credentials </a:t>
            </a:r>
          </a:p>
          <a:p>
            <a:pPr>
              <a:defRPr/>
            </a:pPr>
            <a:r>
              <a:rPr lang="de-DE"/>
              <a:t>KNOER als Publisher (zusammen mit Fachgesellschaften)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01304114" name="Grafik 60130411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243652" y="0"/>
            <a:ext cx="9704694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391260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 err="1"/>
              <a:t>Offene</a:t>
            </a:r>
            <a:r>
              <a:rPr dirty="0"/>
              <a:t> </a:t>
            </a:r>
            <a:r>
              <a:rPr dirty="0" err="1"/>
              <a:t>Fragen</a:t>
            </a:r>
            <a:r>
              <a:rPr dirty="0"/>
              <a:t> </a:t>
            </a:r>
          </a:p>
        </p:txBody>
      </p:sp>
      <p:sp>
        <p:nvSpPr>
          <p:cNvPr id="211285356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Welche Inhalte eignen sich für eine OER-Kollektion, mit der Perspektive der Anbindung an den Datenraum (MBR)?</a:t>
            </a:r>
          </a:p>
          <a:p>
            <a:pPr>
              <a:defRPr/>
            </a:pPr>
            <a:r>
              <a:rPr/>
              <a:t>Wo gibt es aktuell hochschulübergreifenden Bedarf an qualitätsgesicherten, kreditierbaren OER-Sammlungen? </a:t>
            </a:r>
          </a:p>
          <a:p>
            <a:pPr>
              <a:defRPr/>
            </a:pPr>
            <a:r>
              <a:rPr/>
              <a:t>Welche Akteur/innen sollten einbezogen werden? </a:t>
            </a:r>
          </a:p>
          <a:p>
            <a:pPr>
              <a:defRPr/>
            </a:pPr>
            <a:r>
              <a:rPr/>
              <a:t>Welche Anforderungen stellen sich an OER-Kollektionen aus technischer, didaktischer, organisatorischer Sicht?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79" y="118818"/>
            <a:ext cx="4644419" cy="655449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75" y="118818"/>
            <a:ext cx="4905770" cy="655449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 rot="16200000">
            <a:off x="-2518478" y="2632726"/>
            <a:ext cx="6810476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2800" dirty="0" smtClean="0"/>
              <a:t>Diskussionsdokumentation an den Flipcharts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42877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538572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Beispiele </a:t>
            </a:r>
          </a:p>
        </p:txBody>
      </p:sp>
      <p:sp>
        <p:nvSpPr>
          <p:cNvPr id="921369224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de-DE" u="sng">
                <a:hlinkClick r:id="rId3" tooltip="https://oasis.geneseo.edu/subject.php"/>
              </a:rPr>
              <a:t>OASIS</a:t>
            </a:r>
            <a:r>
              <a:rPr lang="de-DE"/>
              <a:t>; OER by Subject: ttps://oasis.geneseho.edu/subject.php</a:t>
            </a:r>
            <a:endParaRPr/>
          </a:p>
          <a:p>
            <a:pPr>
              <a:defRPr/>
            </a:pPr>
            <a:r>
              <a:rPr lang="de-DE" u="sng">
                <a:hlinkClick r:id="rId4" tooltip="https://oercommons.org/curated-collections"/>
              </a:rPr>
              <a:t>OER Commons Collections</a:t>
            </a:r>
            <a:r>
              <a:rPr lang="de-DE"/>
              <a:t>: https://oercommons.org/curated-collections</a:t>
            </a:r>
          </a:p>
          <a:p>
            <a:pPr>
              <a:defRPr/>
            </a:pPr>
            <a:r>
              <a:rPr lang="de-DE"/>
              <a:t>Fachbezogene Sammlungen für Rechtswissenschaft: https://openrewi.org</a:t>
            </a:r>
            <a:endParaRPr/>
          </a:p>
          <a:p>
            <a:pPr>
              <a:defRPr/>
            </a:pPr>
            <a:r>
              <a:rPr lang="de-DE"/>
              <a:t>ECIU Engage Plattform: https://engage.eciu.eu/browse?learningOppTypes=623140001 / https://engage.eciu.eu </a:t>
            </a:r>
          </a:p>
          <a:p>
            <a:pPr>
              <a:defRPr/>
            </a:pPr>
            <a:r>
              <a:rPr lang="de-DE"/>
              <a:t>European Learning Model: https://europass.europa.eu/de/news/launch-european-learning-model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353</Words>
  <Application>Microsoft Office PowerPoint</Application>
  <DocSecurity>0</DocSecurity>
  <PresentationFormat>Breitbild</PresentationFormat>
  <Paragraphs>47</Paragraphs>
  <Slides>10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OER &amp;  Mein Bildungsraum</vt:lpstr>
      <vt:lpstr>Ziele</vt:lpstr>
      <vt:lpstr>Agenda </vt:lpstr>
      <vt:lpstr>OER-Kollektionen – Anlass </vt:lpstr>
      <vt:lpstr>OER-Kollektionen – Idee</vt:lpstr>
      <vt:lpstr>PowerPoint-Präsentation</vt:lpstr>
      <vt:lpstr>Offene Fragen </vt:lpstr>
      <vt:lpstr>Diskussionsdokumentation an den Flipcharts</vt:lpstr>
      <vt:lpstr>Beispiele </vt:lpstr>
      <vt:lpstr>PowerPoint-Präsentation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7</cp:revision>
  <dcterms:created xsi:type="dcterms:W3CDTF">2019-12-05T04:00:53Z</dcterms:created>
  <dcterms:modified xsi:type="dcterms:W3CDTF">2024-07-12T10:12:58Z</dcterms:modified>
  <cp:category/>
  <dc:identifier/>
  <cp:contentStatus/>
  <dc:language/>
  <cp:version/>
</cp:coreProperties>
</file>