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6" r:id="rId2"/>
    <p:sldId id="266" r:id="rId3"/>
    <p:sldId id="268" r:id="rId4"/>
    <p:sldId id="272" r:id="rId5"/>
    <p:sldId id="273" r:id="rId6"/>
    <p:sldId id="274" r:id="rId7"/>
    <p:sldId id="277" r:id="rId8"/>
    <p:sldId id="278" r:id="rId9"/>
    <p:sldId id="279" r:id="rId10"/>
    <p:sldId id="280" r:id="rId11"/>
    <p:sldId id="284" r:id="rId12"/>
    <p:sldId id="281" r:id="rId13"/>
    <p:sldId id="287" r:id="rId14"/>
    <p:sldId id="267" r:id="rId15"/>
    <p:sldId id="269" r:id="rId16"/>
    <p:sldId id="285" r:id="rId17"/>
    <p:sldId id="286" r:id="rId18"/>
    <p:sldId id="288" r:id="rId19"/>
    <p:sldId id="290" r:id="rId20"/>
    <p:sldId id="289" r:id="rId21"/>
    <p:sldId id="271" r:id="rId22"/>
    <p:sldId id="26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4" autoAdjust="0"/>
    <p:restoredTop sz="94660"/>
  </p:normalViewPr>
  <p:slideViewPr>
    <p:cSldViewPr snapToGrid="0">
      <p:cViewPr varScale="1">
        <p:scale>
          <a:sx n="89" d="100"/>
          <a:sy n="89"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7B2413-71F7-EF43-A988-8E880D0C0C26}" type="doc">
      <dgm:prSet loTypeId="urn:microsoft.com/office/officeart/2005/8/layout/hierarchy6" loCatId="" qsTypeId="urn:microsoft.com/office/officeart/2005/8/quickstyle/simple2" qsCatId="simple" csTypeId="urn:microsoft.com/office/officeart/2005/8/colors/accent5_1" csCatId="accent5" phldr="1"/>
      <dgm:spPr/>
      <dgm:t>
        <a:bodyPr/>
        <a:lstStyle/>
        <a:p>
          <a:endParaRPr lang="de-DE"/>
        </a:p>
      </dgm:t>
    </dgm:pt>
    <dgm:pt modelId="{776EBC32-0FD5-7749-A92E-BD854351A3BA}">
      <dgm:prSet phldrT="[Text]"/>
      <dgm:spPr/>
      <dgm:t>
        <a:bodyPr/>
        <a:lstStyle/>
        <a:p>
          <a:r>
            <a:rPr lang="de-DE" dirty="0">
              <a:latin typeface="Avenir Next" panose="020B0503020202020204" pitchFamily="34" charset="0"/>
            </a:rPr>
            <a:t>Open Education (OE)</a:t>
          </a:r>
        </a:p>
        <a:p>
          <a:r>
            <a:rPr lang="de-DE" dirty="0">
              <a:latin typeface="Avenir Next" panose="020B0503020202020204" pitchFamily="34" charset="0"/>
            </a:rPr>
            <a:t>vs. </a:t>
          </a:r>
        </a:p>
        <a:p>
          <a:r>
            <a:rPr lang="de-DE" dirty="0">
              <a:latin typeface="Avenir Next" panose="020B0503020202020204" pitchFamily="34" charset="0"/>
            </a:rPr>
            <a:t>Open </a:t>
          </a:r>
          <a:r>
            <a:rPr lang="de-DE" dirty="0" err="1">
              <a:latin typeface="Avenir Next" panose="020B0503020202020204" pitchFamily="34" charset="0"/>
            </a:rPr>
            <a:t>Pedagogy</a:t>
          </a:r>
          <a:r>
            <a:rPr lang="de-DE" dirty="0">
              <a:latin typeface="Avenir Next" panose="020B0503020202020204" pitchFamily="34" charset="0"/>
            </a:rPr>
            <a:t> (OP)</a:t>
          </a:r>
        </a:p>
      </dgm:t>
    </dgm:pt>
    <dgm:pt modelId="{F5E92BA9-B2E5-6E4E-BDF5-16DDFE0F5E6D}" type="parTrans" cxnId="{BA800A8D-24EC-7A46-B09E-2F2F06F6B855}">
      <dgm:prSet/>
      <dgm:spPr/>
      <dgm:t>
        <a:bodyPr/>
        <a:lstStyle/>
        <a:p>
          <a:endParaRPr lang="de-DE"/>
        </a:p>
      </dgm:t>
    </dgm:pt>
    <dgm:pt modelId="{09EC8093-8747-A345-8448-329C069DD920}" type="sibTrans" cxnId="{BA800A8D-24EC-7A46-B09E-2F2F06F6B855}">
      <dgm:prSet/>
      <dgm:spPr/>
      <dgm:t>
        <a:bodyPr/>
        <a:lstStyle/>
        <a:p>
          <a:endParaRPr lang="de-DE"/>
        </a:p>
      </dgm:t>
    </dgm:pt>
    <dgm:pt modelId="{99C55177-64C2-294B-8E57-BE46220AD28B}">
      <dgm:prSet phldrT="[Text]"/>
      <dgm:spPr/>
      <dgm:t>
        <a:bodyPr/>
        <a:lstStyle/>
        <a:p>
          <a:r>
            <a:rPr lang="de-DE" dirty="0">
              <a:latin typeface="Avenir Next" panose="020B0503020202020204" pitchFamily="34" charset="0"/>
            </a:rPr>
            <a:t>Open Educational Practices (OEP)</a:t>
          </a:r>
        </a:p>
      </dgm:t>
    </dgm:pt>
    <dgm:pt modelId="{113474FD-28C6-3F4E-8C71-CA8F7A806151}" type="parTrans" cxnId="{4056947E-C52C-D24F-B526-EC91A35D921A}">
      <dgm:prSet/>
      <dgm:spPr/>
      <dgm:t>
        <a:bodyPr/>
        <a:lstStyle/>
        <a:p>
          <a:endParaRPr lang="de-DE"/>
        </a:p>
      </dgm:t>
    </dgm:pt>
    <dgm:pt modelId="{EAEC3346-F197-8C41-B76C-924482CC086A}" type="sibTrans" cxnId="{4056947E-C52C-D24F-B526-EC91A35D921A}">
      <dgm:prSet/>
      <dgm:spPr/>
      <dgm:t>
        <a:bodyPr/>
        <a:lstStyle/>
        <a:p>
          <a:endParaRPr lang="de-DE"/>
        </a:p>
      </dgm:t>
    </dgm:pt>
    <dgm:pt modelId="{D0D580BF-37B6-1349-A92D-49C7D4803968}">
      <dgm:prSet phldrT="[Text]"/>
      <dgm:spPr/>
      <dgm:t>
        <a:bodyPr/>
        <a:lstStyle/>
        <a:p>
          <a:r>
            <a:rPr lang="de-DE" dirty="0">
              <a:latin typeface="Avenir Next" panose="020B0503020202020204" pitchFamily="34" charset="0"/>
            </a:rPr>
            <a:t>Eigene Materialart?</a:t>
          </a:r>
        </a:p>
      </dgm:t>
    </dgm:pt>
    <dgm:pt modelId="{4526D02C-634D-4E4A-A5F2-124BE06BA6DC}" type="parTrans" cxnId="{B51D66EC-F4B1-A342-A53D-C909248E725C}">
      <dgm:prSet/>
      <dgm:spPr/>
      <dgm:t>
        <a:bodyPr/>
        <a:lstStyle/>
        <a:p>
          <a:endParaRPr lang="de-DE"/>
        </a:p>
      </dgm:t>
    </dgm:pt>
    <dgm:pt modelId="{8B1798BB-4B61-7041-A5FA-6337DAC87949}" type="sibTrans" cxnId="{B51D66EC-F4B1-A342-A53D-C909248E725C}">
      <dgm:prSet/>
      <dgm:spPr/>
      <dgm:t>
        <a:bodyPr/>
        <a:lstStyle/>
        <a:p>
          <a:endParaRPr lang="de-DE"/>
        </a:p>
      </dgm:t>
    </dgm:pt>
    <dgm:pt modelId="{CD112F68-C4E7-0A4D-9A65-44D3C1F5DF68}">
      <dgm:prSet phldrT="[Text]"/>
      <dgm:spPr/>
      <dgm:t>
        <a:bodyPr/>
        <a:lstStyle/>
        <a:p>
          <a:r>
            <a:rPr lang="de-DE" dirty="0">
              <a:latin typeface="Avenir Next" panose="020B0503020202020204" pitchFamily="34" charset="0"/>
            </a:rPr>
            <a:t>Diverse Materialarten?</a:t>
          </a:r>
        </a:p>
      </dgm:t>
    </dgm:pt>
    <dgm:pt modelId="{A01C19FE-18C0-F84C-A75D-771E6E1FBC98}" type="parTrans" cxnId="{5E6F7D0E-3A5D-834B-89A9-E54A8488F61C}">
      <dgm:prSet/>
      <dgm:spPr/>
      <dgm:t>
        <a:bodyPr/>
        <a:lstStyle/>
        <a:p>
          <a:endParaRPr lang="de-DE"/>
        </a:p>
      </dgm:t>
    </dgm:pt>
    <dgm:pt modelId="{8F302EA9-2B28-BD47-88F4-B289E54B6B77}" type="sibTrans" cxnId="{5E6F7D0E-3A5D-834B-89A9-E54A8488F61C}">
      <dgm:prSet/>
      <dgm:spPr/>
      <dgm:t>
        <a:bodyPr/>
        <a:lstStyle/>
        <a:p>
          <a:endParaRPr lang="de-DE"/>
        </a:p>
      </dgm:t>
    </dgm:pt>
    <dgm:pt modelId="{00A35F9E-D7E9-E244-8322-D0BA01392389}">
      <dgm:prSet phldrT="[Text]"/>
      <dgm:spPr/>
      <dgm:t>
        <a:bodyPr/>
        <a:lstStyle/>
        <a:p>
          <a:r>
            <a:rPr lang="de-DE" dirty="0">
              <a:latin typeface="Avenir Next" panose="020B0503020202020204" pitchFamily="34" charset="0"/>
              <a:cs typeface="Arial" panose="020B0604020202020204" pitchFamily="34" charset="0"/>
            </a:rPr>
            <a:t>Ist einer der beiden wieder ein Überbegriff des anderen?</a:t>
          </a:r>
        </a:p>
      </dgm:t>
    </dgm:pt>
    <dgm:pt modelId="{25338260-DB53-2146-A8FD-5B7047B8B26C}" type="parTrans" cxnId="{10AA3E7C-A04E-C640-A874-9B6BC5144604}">
      <dgm:prSet/>
      <dgm:spPr/>
      <dgm:t>
        <a:bodyPr/>
        <a:lstStyle/>
        <a:p>
          <a:endParaRPr lang="de-DE"/>
        </a:p>
      </dgm:t>
    </dgm:pt>
    <dgm:pt modelId="{F616DA48-5347-6346-B0FE-4F1F82EE08D4}" type="sibTrans" cxnId="{10AA3E7C-A04E-C640-A874-9B6BC5144604}">
      <dgm:prSet/>
      <dgm:spPr/>
      <dgm:t>
        <a:bodyPr/>
        <a:lstStyle/>
        <a:p>
          <a:endParaRPr lang="de-DE"/>
        </a:p>
      </dgm:t>
    </dgm:pt>
    <dgm:pt modelId="{E127608E-6856-554F-AE04-559C52C49554}">
      <dgm:prSet phldrT="[Text]"/>
      <dgm:spPr/>
      <dgm:t>
        <a:bodyPr/>
        <a:lstStyle/>
        <a:p>
          <a:r>
            <a:rPr lang="de-DE" dirty="0">
              <a:latin typeface="Avenir Next" panose="020B0503020202020204" pitchFamily="34" charset="0"/>
            </a:rPr>
            <a:t>Wofür steht das "Open" in beiden Fällen jeweils?</a:t>
          </a:r>
        </a:p>
      </dgm:t>
    </dgm:pt>
    <dgm:pt modelId="{105F8B0B-4792-3A4D-82E0-B9E201646BC6}" type="parTrans" cxnId="{BC0B0394-C61F-CE43-AA35-37D619BD8122}">
      <dgm:prSet/>
      <dgm:spPr/>
      <dgm:t>
        <a:bodyPr/>
        <a:lstStyle/>
        <a:p>
          <a:endParaRPr lang="de-DE"/>
        </a:p>
      </dgm:t>
    </dgm:pt>
    <dgm:pt modelId="{A06895E7-8259-224A-89C7-99EFA809A1FF}" type="sibTrans" cxnId="{BC0B0394-C61F-CE43-AA35-37D619BD8122}">
      <dgm:prSet/>
      <dgm:spPr/>
      <dgm:t>
        <a:bodyPr/>
        <a:lstStyle/>
        <a:p>
          <a:endParaRPr lang="de-DE"/>
        </a:p>
      </dgm:t>
    </dgm:pt>
    <dgm:pt modelId="{4113C1DE-78F6-634C-9C66-B87FAE079C12}">
      <dgm:prSet phldrT="[Text]"/>
      <dgm:spPr/>
      <dgm:t>
        <a:bodyPr/>
        <a:lstStyle/>
        <a:p>
          <a:r>
            <a:rPr lang="de-DE" dirty="0">
              <a:latin typeface="Avenir Next" panose="020B0503020202020204" pitchFamily="34" charset="0"/>
            </a:rPr>
            <a:t>Produzieren OEP überhaupt Material? </a:t>
          </a:r>
        </a:p>
        <a:p>
          <a:r>
            <a:rPr lang="de-DE" dirty="0">
              <a:latin typeface="Avenir Next" panose="020B0503020202020204" pitchFamily="34" charset="0"/>
            </a:rPr>
            <a:t>Wenn ja, wie sieht dieses aus bzw. wie kann dieses aussehen?</a:t>
          </a:r>
        </a:p>
        <a:p>
          <a:r>
            <a:rPr lang="de-DE" dirty="0">
              <a:latin typeface="Avenir Next" panose="020B0503020202020204" pitchFamily="34" charset="0"/>
            </a:rPr>
            <a:t>Sind diese dann als OER publizierbar? Oder kann OEP-Information anders in die OER gelangen?</a:t>
          </a:r>
        </a:p>
      </dgm:t>
    </dgm:pt>
    <dgm:pt modelId="{C7AFC582-AAA2-4145-8B32-6F6D08603B47}" type="parTrans" cxnId="{9CB9E122-56CB-1845-B47C-12BFE380D80F}">
      <dgm:prSet/>
      <dgm:spPr/>
      <dgm:t>
        <a:bodyPr/>
        <a:lstStyle/>
        <a:p>
          <a:endParaRPr lang="de-DE"/>
        </a:p>
      </dgm:t>
    </dgm:pt>
    <dgm:pt modelId="{21B45598-0744-CA43-8A06-03C350E7C88E}" type="sibTrans" cxnId="{9CB9E122-56CB-1845-B47C-12BFE380D80F}">
      <dgm:prSet/>
      <dgm:spPr/>
      <dgm:t>
        <a:bodyPr/>
        <a:lstStyle/>
        <a:p>
          <a:endParaRPr lang="de-DE"/>
        </a:p>
      </dgm:t>
    </dgm:pt>
    <dgm:pt modelId="{311529C8-4C57-F744-87D7-B63A57A4BE65}">
      <dgm:prSet phldrT="[Text]"/>
      <dgm:spPr/>
      <dgm:t>
        <a:bodyPr/>
        <a:lstStyle/>
        <a:p>
          <a:r>
            <a:rPr lang="de-DE" dirty="0">
              <a:latin typeface="Avenir Next" panose="020B0503020202020204" pitchFamily="34" charset="0"/>
            </a:rPr>
            <a:t>[...]</a:t>
          </a:r>
        </a:p>
      </dgm:t>
    </dgm:pt>
    <dgm:pt modelId="{C956871F-B773-3449-987F-8D16F38998AF}" type="parTrans" cxnId="{3375DFFB-BA96-124F-8267-C6EB682E7B1B}">
      <dgm:prSet/>
      <dgm:spPr/>
      <dgm:t>
        <a:bodyPr/>
        <a:lstStyle/>
        <a:p>
          <a:endParaRPr lang="de-DE"/>
        </a:p>
      </dgm:t>
    </dgm:pt>
    <dgm:pt modelId="{EFEE727E-962A-2447-883E-56B5218DD4B1}" type="sibTrans" cxnId="{3375DFFB-BA96-124F-8267-C6EB682E7B1B}">
      <dgm:prSet/>
      <dgm:spPr/>
      <dgm:t>
        <a:bodyPr/>
        <a:lstStyle/>
        <a:p>
          <a:endParaRPr lang="de-DE"/>
        </a:p>
      </dgm:t>
    </dgm:pt>
    <dgm:pt modelId="{AEE8531E-2CFB-C04B-BED6-AB583F89F955}">
      <dgm:prSet phldrT="[Text]"/>
      <dgm:spPr/>
      <dgm:t>
        <a:bodyPr/>
        <a:lstStyle/>
        <a:p>
          <a:r>
            <a:rPr lang="de-DE" dirty="0">
              <a:latin typeface="Avenir Next" panose="020B0503020202020204" pitchFamily="34" charset="0"/>
            </a:rPr>
            <a:t>Open Educational Resources (OER)</a:t>
          </a:r>
        </a:p>
      </dgm:t>
    </dgm:pt>
    <dgm:pt modelId="{8340D338-B047-2440-88D4-D6E3A0384A7C}" type="parTrans" cxnId="{273110B7-F37A-034E-AB09-5D33D2098878}">
      <dgm:prSet/>
      <dgm:spPr/>
      <dgm:t>
        <a:bodyPr/>
        <a:lstStyle/>
        <a:p>
          <a:endParaRPr lang="de-DE"/>
        </a:p>
      </dgm:t>
    </dgm:pt>
    <dgm:pt modelId="{1EFC3DEF-6F34-1A41-97EA-FAF73ABE803E}" type="sibTrans" cxnId="{273110B7-F37A-034E-AB09-5D33D2098878}">
      <dgm:prSet/>
      <dgm:spPr/>
      <dgm:t>
        <a:bodyPr/>
        <a:lstStyle/>
        <a:p>
          <a:endParaRPr lang="de-DE"/>
        </a:p>
      </dgm:t>
    </dgm:pt>
    <dgm:pt modelId="{CC2264BB-E610-3544-B587-D1D16CBE9200}">
      <dgm:prSet phldrT="[Text]"/>
      <dgm:spPr/>
      <dgm:t>
        <a:bodyPr/>
        <a:lstStyle/>
        <a:p>
          <a:r>
            <a:rPr lang="de-DE" dirty="0">
              <a:latin typeface="Avenir Next" panose="020B0503020202020204" pitchFamily="34" charset="0"/>
            </a:rPr>
            <a:t>Diverse Materialarten</a:t>
          </a:r>
        </a:p>
      </dgm:t>
    </dgm:pt>
    <dgm:pt modelId="{030861F4-BACA-7540-AEA8-18851481AEB3}" type="parTrans" cxnId="{CAC8A32B-F4D5-E149-8B3B-A79091A7AF35}">
      <dgm:prSet/>
      <dgm:spPr/>
      <dgm:t>
        <a:bodyPr/>
        <a:lstStyle/>
        <a:p>
          <a:endParaRPr lang="de-DE"/>
        </a:p>
      </dgm:t>
    </dgm:pt>
    <dgm:pt modelId="{6936D61D-DD0F-9A49-B3C7-01A5B0DB8E2D}" type="sibTrans" cxnId="{CAC8A32B-F4D5-E149-8B3B-A79091A7AF35}">
      <dgm:prSet/>
      <dgm:spPr/>
      <dgm:t>
        <a:bodyPr/>
        <a:lstStyle/>
        <a:p>
          <a:endParaRPr lang="de-DE"/>
        </a:p>
      </dgm:t>
    </dgm:pt>
    <dgm:pt modelId="{D4F8B206-3524-E34F-87E6-095B276C4C7A}" type="pres">
      <dgm:prSet presAssocID="{687B2413-71F7-EF43-A988-8E880D0C0C26}" presName="mainComposite" presStyleCnt="0">
        <dgm:presLayoutVars>
          <dgm:chPref val="1"/>
          <dgm:dir/>
          <dgm:animOne val="branch"/>
          <dgm:animLvl val="lvl"/>
          <dgm:resizeHandles val="exact"/>
        </dgm:presLayoutVars>
      </dgm:prSet>
      <dgm:spPr/>
      <dgm:t>
        <a:bodyPr/>
        <a:lstStyle/>
        <a:p>
          <a:endParaRPr lang="de-DE"/>
        </a:p>
      </dgm:t>
    </dgm:pt>
    <dgm:pt modelId="{0D536653-0AF0-7640-8EF3-3F961033ACDE}" type="pres">
      <dgm:prSet presAssocID="{687B2413-71F7-EF43-A988-8E880D0C0C26}" presName="hierFlow" presStyleCnt="0"/>
      <dgm:spPr/>
    </dgm:pt>
    <dgm:pt modelId="{3A8EA5E3-FDBD-DE49-B573-1B7CE2D542C4}" type="pres">
      <dgm:prSet presAssocID="{687B2413-71F7-EF43-A988-8E880D0C0C26}" presName="firstBuf" presStyleCnt="0"/>
      <dgm:spPr/>
    </dgm:pt>
    <dgm:pt modelId="{1C52C78E-A53E-8E4A-AF78-4C2B4AB2AE8A}" type="pres">
      <dgm:prSet presAssocID="{687B2413-71F7-EF43-A988-8E880D0C0C26}" presName="hierChild1" presStyleCnt="0">
        <dgm:presLayoutVars>
          <dgm:chPref val="1"/>
          <dgm:animOne val="branch"/>
          <dgm:animLvl val="lvl"/>
        </dgm:presLayoutVars>
      </dgm:prSet>
      <dgm:spPr/>
    </dgm:pt>
    <dgm:pt modelId="{F7BFE1BB-60F5-DE47-B761-07B3F4BFA5CB}" type="pres">
      <dgm:prSet presAssocID="{776EBC32-0FD5-7749-A92E-BD854351A3BA}" presName="Name14" presStyleCnt="0"/>
      <dgm:spPr/>
    </dgm:pt>
    <dgm:pt modelId="{882D78AC-108F-6841-B7C4-ECD43BB8BB30}" type="pres">
      <dgm:prSet presAssocID="{776EBC32-0FD5-7749-A92E-BD854351A3BA}" presName="level1Shape" presStyleLbl="node0" presStyleIdx="0" presStyleCnt="1" custScaleX="171594">
        <dgm:presLayoutVars>
          <dgm:chPref val="3"/>
        </dgm:presLayoutVars>
      </dgm:prSet>
      <dgm:spPr/>
      <dgm:t>
        <a:bodyPr/>
        <a:lstStyle/>
        <a:p>
          <a:endParaRPr lang="de-DE"/>
        </a:p>
      </dgm:t>
    </dgm:pt>
    <dgm:pt modelId="{55F79BC4-E31D-D344-92C7-EF8659C62436}" type="pres">
      <dgm:prSet presAssocID="{776EBC32-0FD5-7749-A92E-BD854351A3BA}" presName="hierChild2" presStyleCnt="0"/>
      <dgm:spPr/>
    </dgm:pt>
    <dgm:pt modelId="{C4965D52-C080-8649-BB07-AA38BF011D06}" type="pres">
      <dgm:prSet presAssocID="{113474FD-28C6-3F4E-8C71-CA8F7A806151}" presName="Name19" presStyleLbl="parChTrans1D2" presStyleIdx="0" presStyleCnt="3"/>
      <dgm:spPr/>
      <dgm:t>
        <a:bodyPr/>
        <a:lstStyle/>
        <a:p>
          <a:endParaRPr lang="de-DE"/>
        </a:p>
      </dgm:t>
    </dgm:pt>
    <dgm:pt modelId="{665C8835-BC5D-4A4E-A281-9A43A686D1D5}" type="pres">
      <dgm:prSet presAssocID="{99C55177-64C2-294B-8E57-BE46220AD28B}" presName="Name21" presStyleCnt="0"/>
      <dgm:spPr/>
    </dgm:pt>
    <dgm:pt modelId="{2CE90C25-3C7D-E64E-9973-D94C7889B973}" type="pres">
      <dgm:prSet presAssocID="{99C55177-64C2-294B-8E57-BE46220AD28B}" presName="level2Shape" presStyleLbl="node2" presStyleIdx="0" presStyleCnt="3"/>
      <dgm:spPr/>
      <dgm:t>
        <a:bodyPr/>
        <a:lstStyle/>
        <a:p>
          <a:endParaRPr lang="de-DE"/>
        </a:p>
      </dgm:t>
    </dgm:pt>
    <dgm:pt modelId="{FFCDD9A4-AFE7-B543-9C84-D1F294D53D89}" type="pres">
      <dgm:prSet presAssocID="{99C55177-64C2-294B-8E57-BE46220AD28B}" presName="hierChild3" presStyleCnt="0"/>
      <dgm:spPr/>
    </dgm:pt>
    <dgm:pt modelId="{DB595FB5-5C2E-3445-AC79-5850B42868AA}" type="pres">
      <dgm:prSet presAssocID="{4526D02C-634D-4E4A-A5F2-124BE06BA6DC}" presName="Name19" presStyleLbl="parChTrans1D3" presStyleIdx="0" presStyleCnt="3"/>
      <dgm:spPr/>
      <dgm:t>
        <a:bodyPr/>
        <a:lstStyle/>
        <a:p>
          <a:endParaRPr lang="de-DE"/>
        </a:p>
      </dgm:t>
    </dgm:pt>
    <dgm:pt modelId="{B0D864B1-91DD-C642-B0E1-B1FCFD0581E7}" type="pres">
      <dgm:prSet presAssocID="{D0D580BF-37B6-1349-A92D-49C7D4803968}" presName="Name21" presStyleCnt="0"/>
      <dgm:spPr/>
    </dgm:pt>
    <dgm:pt modelId="{74DB7A2F-7534-624E-BF4C-3E02C0C06907}" type="pres">
      <dgm:prSet presAssocID="{D0D580BF-37B6-1349-A92D-49C7D4803968}" presName="level2Shape" presStyleLbl="node3" presStyleIdx="0" presStyleCnt="3"/>
      <dgm:spPr/>
      <dgm:t>
        <a:bodyPr/>
        <a:lstStyle/>
        <a:p>
          <a:endParaRPr lang="de-DE"/>
        </a:p>
      </dgm:t>
    </dgm:pt>
    <dgm:pt modelId="{3813DF53-4B06-3745-8FD6-54D7CEC3CC8B}" type="pres">
      <dgm:prSet presAssocID="{D0D580BF-37B6-1349-A92D-49C7D4803968}" presName="hierChild3" presStyleCnt="0"/>
      <dgm:spPr/>
    </dgm:pt>
    <dgm:pt modelId="{00FB0924-5F60-7C43-BEBF-DA74A8460F8E}" type="pres">
      <dgm:prSet presAssocID="{A01C19FE-18C0-F84C-A75D-771E6E1FBC98}" presName="Name19" presStyleLbl="parChTrans1D3" presStyleIdx="1" presStyleCnt="3"/>
      <dgm:spPr/>
      <dgm:t>
        <a:bodyPr/>
        <a:lstStyle/>
        <a:p>
          <a:endParaRPr lang="de-DE"/>
        </a:p>
      </dgm:t>
    </dgm:pt>
    <dgm:pt modelId="{76F15AAE-0E8D-9C40-BEA3-16D378E73F33}" type="pres">
      <dgm:prSet presAssocID="{CD112F68-C4E7-0A4D-9A65-44D3C1F5DF68}" presName="Name21" presStyleCnt="0"/>
      <dgm:spPr/>
    </dgm:pt>
    <dgm:pt modelId="{3019BE60-1962-D347-BECE-FD32B1D084A6}" type="pres">
      <dgm:prSet presAssocID="{CD112F68-C4E7-0A4D-9A65-44D3C1F5DF68}" presName="level2Shape" presStyleLbl="node3" presStyleIdx="1" presStyleCnt="3"/>
      <dgm:spPr/>
      <dgm:t>
        <a:bodyPr/>
        <a:lstStyle/>
        <a:p>
          <a:endParaRPr lang="de-DE"/>
        </a:p>
      </dgm:t>
    </dgm:pt>
    <dgm:pt modelId="{097197C5-48FC-A14C-84BE-F6D0386C3207}" type="pres">
      <dgm:prSet presAssocID="{CD112F68-C4E7-0A4D-9A65-44D3C1F5DF68}" presName="hierChild3" presStyleCnt="0"/>
      <dgm:spPr/>
    </dgm:pt>
    <dgm:pt modelId="{55F1E1D4-2839-8344-9AEA-0E4720507F28}" type="pres">
      <dgm:prSet presAssocID="{8340D338-B047-2440-88D4-D6E3A0384A7C}" presName="Name19" presStyleLbl="parChTrans1D2" presStyleIdx="1" presStyleCnt="3"/>
      <dgm:spPr/>
      <dgm:t>
        <a:bodyPr/>
        <a:lstStyle/>
        <a:p>
          <a:endParaRPr lang="de-DE"/>
        </a:p>
      </dgm:t>
    </dgm:pt>
    <dgm:pt modelId="{CA758B7A-6A3F-C543-8A0B-E0626756173C}" type="pres">
      <dgm:prSet presAssocID="{AEE8531E-2CFB-C04B-BED6-AB583F89F955}" presName="Name21" presStyleCnt="0"/>
      <dgm:spPr/>
    </dgm:pt>
    <dgm:pt modelId="{6873BF8E-3E76-544A-ACF1-25F548C3C471}" type="pres">
      <dgm:prSet presAssocID="{AEE8531E-2CFB-C04B-BED6-AB583F89F955}" presName="level2Shape" presStyleLbl="node2" presStyleIdx="1" presStyleCnt="3"/>
      <dgm:spPr/>
      <dgm:t>
        <a:bodyPr/>
        <a:lstStyle/>
        <a:p>
          <a:endParaRPr lang="de-DE"/>
        </a:p>
      </dgm:t>
    </dgm:pt>
    <dgm:pt modelId="{A9428505-6B15-9C41-A98D-C3478963A4B6}" type="pres">
      <dgm:prSet presAssocID="{AEE8531E-2CFB-C04B-BED6-AB583F89F955}" presName="hierChild3" presStyleCnt="0"/>
      <dgm:spPr/>
    </dgm:pt>
    <dgm:pt modelId="{708075F8-CA0C-F747-8BF7-0944C4B776C2}" type="pres">
      <dgm:prSet presAssocID="{030861F4-BACA-7540-AEA8-18851481AEB3}" presName="Name19" presStyleLbl="parChTrans1D3" presStyleIdx="2" presStyleCnt="3"/>
      <dgm:spPr/>
      <dgm:t>
        <a:bodyPr/>
        <a:lstStyle/>
        <a:p>
          <a:endParaRPr lang="de-DE"/>
        </a:p>
      </dgm:t>
    </dgm:pt>
    <dgm:pt modelId="{61521CD9-8628-7144-ABE4-599DE2A98483}" type="pres">
      <dgm:prSet presAssocID="{CC2264BB-E610-3544-B587-D1D16CBE9200}" presName="Name21" presStyleCnt="0"/>
      <dgm:spPr/>
    </dgm:pt>
    <dgm:pt modelId="{F9B1A7D3-A573-7D4E-BEBA-709FC6ADD4DB}" type="pres">
      <dgm:prSet presAssocID="{CC2264BB-E610-3544-B587-D1D16CBE9200}" presName="level2Shape" presStyleLbl="node3" presStyleIdx="2" presStyleCnt="3"/>
      <dgm:spPr/>
      <dgm:t>
        <a:bodyPr/>
        <a:lstStyle/>
        <a:p>
          <a:endParaRPr lang="de-DE"/>
        </a:p>
      </dgm:t>
    </dgm:pt>
    <dgm:pt modelId="{A8C3BAF2-00D3-F04D-92B8-264EF1F6D741}" type="pres">
      <dgm:prSet presAssocID="{CC2264BB-E610-3544-B587-D1D16CBE9200}" presName="hierChild3" presStyleCnt="0"/>
      <dgm:spPr/>
    </dgm:pt>
    <dgm:pt modelId="{8B896BD5-924A-B94B-9E39-9EF784800034}" type="pres">
      <dgm:prSet presAssocID="{C956871F-B773-3449-987F-8D16F38998AF}" presName="Name19" presStyleLbl="parChTrans1D2" presStyleIdx="2" presStyleCnt="3"/>
      <dgm:spPr/>
      <dgm:t>
        <a:bodyPr/>
        <a:lstStyle/>
        <a:p>
          <a:endParaRPr lang="de-DE"/>
        </a:p>
      </dgm:t>
    </dgm:pt>
    <dgm:pt modelId="{55FB3220-3688-B74A-A735-23CC28F1BD0C}" type="pres">
      <dgm:prSet presAssocID="{311529C8-4C57-F744-87D7-B63A57A4BE65}" presName="Name21" presStyleCnt="0"/>
      <dgm:spPr/>
    </dgm:pt>
    <dgm:pt modelId="{45B66D30-3C67-BA46-8C30-2D1C0E0D68DA}" type="pres">
      <dgm:prSet presAssocID="{311529C8-4C57-F744-87D7-B63A57A4BE65}" presName="level2Shape" presStyleLbl="node2" presStyleIdx="2" presStyleCnt="3"/>
      <dgm:spPr/>
      <dgm:t>
        <a:bodyPr/>
        <a:lstStyle/>
        <a:p>
          <a:endParaRPr lang="de-DE"/>
        </a:p>
      </dgm:t>
    </dgm:pt>
    <dgm:pt modelId="{530D5942-9A38-5E43-9663-EBA5BFDB13D1}" type="pres">
      <dgm:prSet presAssocID="{311529C8-4C57-F744-87D7-B63A57A4BE65}" presName="hierChild3" presStyleCnt="0"/>
      <dgm:spPr/>
    </dgm:pt>
    <dgm:pt modelId="{717AF3D8-E5E7-9043-8DC5-38CF23598C5B}" type="pres">
      <dgm:prSet presAssocID="{687B2413-71F7-EF43-A988-8E880D0C0C26}" presName="bgShapesFlow" presStyleCnt="0"/>
      <dgm:spPr/>
    </dgm:pt>
    <dgm:pt modelId="{01BBD70E-00D9-0743-99CB-3399B484C77E}" type="pres">
      <dgm:prSet presAssocID="{00A35F9E-D7E9-E244-8322-D0BA01392389}" presName="rectComp" presStyleCnt="0"/>
      <dgm:spPr/>
    </dgm:pt>
    <dgm:pt modelId="{B3CA085E-55E1-A84F-9423-1E4A9AA038DE}" type="pres">
      <dgm:prSet presAssocID="{00A35F9E-D7E9-E244-8322-D0BA01392389}" presName="bgRect" presStyleLbl="bgShp" presStyleIdx="0" presStyleCnt="3" custLinFactNeighborX="-10242" custLinFactNeighborY="908"/>
      <dgm:spPr/>
      <dgm:t>
        <a:bodyPr/>
        <a:lstStyle/>
        <a:p>
          <a:endParaRPr lang="de-DE"/>
        </a:p>
      </dgm:t>
    </dgm:pt>
    <dgm:pt modelId="{54E9EBE5-FDFE-D742-8443-0D7D77C3D91C}" type="pres">
      <dgm:prSet presAssocID="{00A35F9E-D7E9-E244-8322-D0BA01392389}" presName="bgRectTx" presStyleLbl="bgShp" presStyleIdx="0" presStyleCnt="3">
        <dgm:presLayoutVars>
          <dgm:bulletEnabled val="1"/>
        </dgm:presLayoutVars>
      </dgm:prSet>
      <dgm:spPr/>
      <dgm:t>
        <a:bodyPr/>
        <a:lstStyle/>
        <a:p>
          <a:endParaRPr lang="de-DE"/>
        </a:p>
      </dgm:t>
    </dgm:pt>
    <dgm:pt modelId="{47FFF83B-C91D-CB48-B040-ECF9556D4A0B}" type="pres">
      <dgm:prSet presAssocID="{00A35F9E-D7E9-E244-8322-D0BA01392389}" presName="spComp" presStyleCnt="0"/>
      <dgm:spPr/>
    </dgm:pt>
    <dgm:pt modelId="{A4F3EC3C-6358-C642-99C8-A7710E371719}" type="pres">
      <dgm:prSet presAssocID="{00A35F9E-D7E9-E244-8322-D0BA01392389}" presName="vSp" presStyleCnt="0"/>
      <dgm:spPr/>
    </dgm:pt>
    <dgm:pt modelId="{124D3E9F-19D6-1744-974B-8A636B1FC8BE}" type="pres">
      <dgm:prSet presAssocID="{E127608E-6856-554F-AE04-559C52C49554}" presName="rectComp" presStyleCnt="0"/>
      <dgm:spPr/>
    </dgm:pt>
    <dgm:pt modelId="{67A7F14F-F0E6-1A47-8DF9-4B89FE0AF3B6}" type="pres">
      <dgm:prSet presAssocID="{E127608E-6856-554F-AE04-559C52C49554}" presName="bgRect" presStyleLbl="bgShp" presStyleIdx="1" presStyleCnt="3"/>
      <dgm:spPr/>
      <dgm:t>
        <a:bodyPr/>
        <a:lstStyle/>
        <a:p>
          <a:endParaRPr lang="de-DE"/>
        </a:p>
      </dgm:t>
    </dgm:pt>
    <dgm:pt modelId="{FCA62775-3AFC-C548-AA0B-8D53EDDF7D26}" type="pres">
      <dgm:prSet presAssocID="{E127608E-6856-554F-AE04-559C52C49554}" presName="bgRectTx" presStyleLbl="bgShp" presStyleIdx="1" presStyleCnt="3">
        <dgm:presLayoutVars>
          <dgm:bulletEnabled val="1"/>
        </dgm:presLayoutVars>
      </dgm:prSet>
      <dgm:spPr/>
      <dgm:t>
        <a:bodyPr/>
        <a:lstStyle/>
        <a:p>
          <a:endParaRPr lang="de-DE"/>
        </a:p>
      </dgm:t>
    </dgm:pt>
    <dgm:pt modelId="{448024AD-D9FC-0C43-9329-872BD97DE046}" type="pres">
      <dgm:prSet presAssocID="{E127608E-6856-554F-AE04-559C52C49554}" presName="spComp" presStyleCnt="0"/>
      <dgm:spPr/>
    </dgm:pt>
    <dgm:pt modelId="{8808DC5E-CFA5-3249-8BFA-AC768021B8D8}" type="pres">
      <dgm:prSet presAssocID="{E127608E-6856-554F-AE04-559C52C49554}" presName="vSp" presStyleCnt="0"/>
      <dgm:spPr/>
    </dgm:pt>
    <dgm:pt modelId="{EBB414BA-9130-F343-B6B4-FDF6E170B5F6}" type="pres">
      <dgm:prSet presAssocID="{4113C1DE-78F6-634C-9C66-B87FAE079C12}" presName="rectComp" presStyleCnt="0"/>
      <dgm:spPr/>
    </dgm:pt>
    <dgm:pt modelId="{B3958FD2-2DFB-F143-98A0-038975359B35}" type="pres">
      <dgm:prSet presAssocID="{4113C1DE-78F6-634C-9C66-B87FAE079C12}" presName="bgRect" presStyleLbl="bgShp" presStyleIdx="2" presStyleCnt="3"/>
      <dgm:spPr/>
      <dgm:t>
        <a:bodyPr/>
        <a:lstStyle/>
        <a:p>
          <a:endParaRPr lang="de-DE"/>
        </a:p>
      </dgm:t>
    </dgm:pt>
    <dgm:pt modelId="{FEF0F763-2FD7-6F46-88F9-9E64B76DF2F9}" type="pres">
      <dgm:prSet presAssocID="{4113C1DE-78F6-634C-9C66-B87FAE079C12}" presName="bgRectTx" presStyleLbl="bgShp" presStyleIdx="2" presStyleCnt="3">
        <dgm:presLayoutVars>
          <dgm:bulletEnabled val="1"/>
        </dgm:presLayoutVars>
      </dgm:prSet>
      <dgm:spPr/>
      <dgm:t>
        <a:bodyPr/>
        <a:lstStyle/>
        <a:p>
          <a:endParaRPr lang="de-DE"/>
        </a:p>
      </dgm:t>
    </dgm:pt>
  </dgm:ptLst>
  <dgm:cxnLst>
    <dgm:cxn modelId="{56B76179-8D12-7D42-91BA-F9390D21A795}" type="presOf" srcId="{00A35F9E-D7E9-E244-8322-D0BA01392389}" destId="{54E9EBE5-FDFE-D742-8443-0D7D77C3D91C}" srcOrd="1" destOrd="0" presId="urn:microsoft.com/office/officeart/2005/8/layout/hierarchy6"/>
    <dgm:cxn modelId="{4F4DB93C-9E4D-3F42-94E2-224AD9DB5E31}" type="presOf" srcId="{CD112F68-C4E7-0A4D-9A65-44D3C1F5DF68}" destId="{3019BE60-1962-D347-BECE-FD32B1D084A6}" srcOrd="0" destOrd="0" presId="urn:microsoft.com/office/officeart/2005/8/layout/hierarchy6"/>
    <dgm:cxn modelId="{CEBB0265-1281-714B-9304-B9F7DE519AE5}" type="presOf" srcId="{113474FD-28C6-3F4E-8C71-CA8F7A806151}" destId="{C4965D52-C080-8649-BB07-AA38BF011D06}" srcOrd="0" destOrd="0" presId="urn:microsoft.com/office/officeart/2005/8/layout/hierarchy6"/>
    <dgm:cxn modelId="{CAC8A32B-F4D5-E149-8B3B-A79091A7AF35}" srcId="{AEE8531E-2CFB-C04B-BED6-AB583F89F955}" destId="{CC2264BB-E610-3544-B587-D1D16CBE9200}" srcOrd="0" destOrd="0" parTransId="{030861F4-BACA-7540-AEA8-18851481AEB3}" sibTransId="{6936D61D-DD0F-9A49-B3C7-01A5B0DB8E2D}"/>
    <dgm:cxn modelId="{BC0B0394-C61F-CE43-AA35-37D619BD8122}" srcId="{687B2413-71F7-EF43-A988-8E880D0C0C26}" destId="{E127608E-6856-554F-AE04-559C52C49554}" srcOrd="2" destOrd="0" parTransId="{105F8B0B-4792-3A4D-82E0-B9E201646BC6}" sibTransId="{A06895E7-8259-224A-89C7-99EFA809A1FF}"/>
    <dgm:cxn modelId="{771D00A7-D28E-4946-B08C-68A7DFEE3649}" type="presOf" srcId="{4113C1DE-78F6-634C-9C66-B87FAE079C12}" destId="{FEF0F763-2FD7-6F46-88F9-9E64B76DF2F9}" srcOrd="1" destOrd="0" presId="urn:microsoft.com/office/officeart/2005/8/layout/hierarchy6"/>
    <dgm:cxn modelId="{3375DFFB-BA96-124F-8267-C6EB682E7B1B}" srcId="{776EBC32-0FD5-7749-A92E-BD854351A3BA}" destId="{311529C8-4C57-F744-87D7-B63A57A4BE65}" srcOrd="2" destOrd="0" parTransId="{C956871F-B773-3449-987F-8D16F38998AF}" sibTransId="{EFEE727E-962A-2447-883E-56B5218DD4B1}"/>
    <dgm:cxn modelId="{06A616AD-D145-7E48-A509-AC3E7132B2AB}" type="presOf" srcId="{99C55177-64C2-294B-8E57-BE46220AD28B}" destId="{2CE90C25-3C7D-E64E-9973-D94C7889B973}" srcOrd="0" destOrd="0" presId="urn:microsoft.com/office/officeart/2005/8/layout/hierarchy6"/>
    <dgm:cxn modelId="{09EAC863-797A-8F43-B2A7-72FC38DADFD8}" type="presOf" srcId="{4526D02C-634D-4E4A-A5F2-124BE06BA6DC}" destId="{DB595FB5-5C2E-3445-AC79-5850B42868AA}" srcOrd="0" destOrd="0" presId="urn:microsoft.com/office/officeart/2005/8/layout/hierarchy6"/>
    <dgm:cxn modelId="{8E8E690C-D87E-A74B-959C-A9C42D61F0DF}" type="presOf" srcId="{D0D580BF-37B6-1349-A92D-49C7D4803968}" destId="{74DB7A2F-7534-624E-BF4C-3E02C0C06907}" srcOrd="0" destOrd="0" presId="urn:microsoft.com/office/officeart/2005/8/layout/hierarchy6"/>
    <dgm:cxn modelId="{CF1FD938-4F64-244D-B809-4201DBE7DC8F}" type="presOf" srcId="{E127608E-6856-554F-AE04-559C52C49554}" destId="{FCA62775-3AFC-C548-AA0B-8D53EDDF7D26}" srcOrd="1" destOrd="0" presId="urn:microsoft.com/office/officeart/2005/8/layout/hierarchy6"/>
    <dgm:cxn modelId="{AECBDDA9-563F-6C49-892A-DFCFB831F569}" type="presOf" srcId="{CC2264BB-E610-3544-B587-D1D16CBE9200}" destId="{F9B1A7D3-A573-7D4E-BEBA-709FC6ADD4DB}" srcOrd="0" destOrd="0" presId="urn:microsoft.com/office/officeart/2005/8/layout/hierarchy6"/>
    <dgm:cxn modelId="{7EB3896F-C5D0-1C48-A376-AE7CB30E404E}" type="presOf" srcId="{687B2413-71F7-EF43-A988-8E880D0C0C26}" destId="{D4F8B206-3524-E34F-87E6-095B276C4C7A}" srcOrd="0" destOrd="0" presId="urn:microsoft.com/office/officeart/2005/8/layout/hierarchy6"/>
    <dgm:cxn modelId="{3F08FE6E-97C4-BD44-82E7-0B52AF73C3DF}" type="presOf" srcId="{311529C8-4C57-F744-87D7-B63A57A4BE65}" destId="{45B66D30-3C67-BA46-8C30-2D1C0E0D68DA}" srcOrd="0" destOrd="0" presId="urn:microsoft.com/office/officeart/2005/8/layout/hierarchy6"/>
    <dgm:cxn modelId="{A18C04FC-D3FC-4A4A-990D-8DDED38F748B}" type="presOf" srcId="{00A35F9E-D7E9-E244-8322-D0BA01392389}" destId="{B3CA085E-55E1-A84F-9423-1E4A9AA038DE}" srcOrd="0" destOrd="0" presId="urn:microsoft.com/office/officeart/2005/8/layout/hierarchy6"/>
    <dgm:cxn modelId="{4056947E-C52C-D24F-B526-EC91A35D921A}" srcId="{776EBC32-0FD5-7749-A92E-BD854351A3BA}" destId="{99C55177-64C2-294B-8E57-BE46220AD28B}" srcOrd="0" destOrd="0" parTransId="{113474FD-28C6-3F4E-8C71-CA8F7A806151}" sibTransId="{EAEC3346-F197-8C41-B76C-924482CC086A}"/>
    <dgm:cxn modelId="{36EEB2D9-9F32-0545-AB6B-8551A805B22C}" type="presOf" srcId="{4113C1DE-78F6-634C-9C66-B87FAE079C12}" destId="{B3958FD2-2DFB-F143-98A0-038975359B35}" srcOrd="0" destOrd="0" presId="urn:microsoft.com/office/officeart/2005/8/layout/hierarchy6"/>
    <dgm:cxn modelId="{10AA3E7C-A04E-C640-A874-9B6BC5144604}" srcId="{687B2413-71F7-EF43-A988-8E880D0C0C26}" destId="{00A35F9E-D7E9-E244-8322-D0BA01392389}" srcOrd="1" destOrd="0" parTransId="{25338260-DB53-2146-A8FD-5B7047B8B26C}" sibTransId="{F616DA48-5347-6346-B0FE-4F1F82EE08D4}"/>
    <dgm:cxn modelId="{5E6F7D0E-3A5D-834B-89A9-E54A8488F61C}" srcId="{99C55177-64C2-294B-8E57-BE46220AD28B}" destId="{CD112F68-C4E7-0A4D-9A65-44D3C1F5DF68}" srcOrd="1" destOrd="0" parTransId="{A01C19FE-18C0-F84C-A75D-771E6E1FBC98}" sibTransId="{8F302EA9-2B28-BD47-88F4-B289E54B6B77}"/>
    <dgm:cxn modelId="{ACAB60CE-48C9-5D4C-8808-6232147B3AC9}" type="presOf" srcId="{8340D338-B047-2440-88D4-D6E3A0384A7C}" destId="{55F1E1D4-2839-8344-9AEA-0E4720507F28}" srcOrd="0" destOrd="0" presId="urn:microsoft.com/office/officeart/2005/8/layout/hierarchy6"/>
    <dgm:cxn modelId="{273110B7-F37A-034E-AB09-5D33D2098878}" srcId="{776EBC32-0FD5-7749-A92E-BD854351A3BA}" destId="{AEE8531E-2CFB-C04B-BED6-AB583F89F955}" srcOrd="1" destOrd="0" parTransId="{8340D338-B047-2440-88D4-D6E3A0384A7C}" sibTransId="{1EFC3DEF-6F34-1A41-97EA-FAF73ABE803E}"/>
    <dgm:cxn modelId="{5AE229A2-D234-6B46-8281-E34A9145F9B1}" type="presOf" srcId="{C956871F-B773-3449-987F-8D16F38998AF}" destId="{8B896BD5-924A-B94B-9E39-9EF784800034}" srcOrd="0" destOrd="0" presId="urn:microsoft.com/office/officeart/2005/8/layout/hierarchy6"/>
    <dgm:cxn modelId="{A1AC6AC1-28E9-0E49-897C-88EF060F51DD}" type="presOf" srcId="{E127608E-6856-554F-AE04-559C52C49554}" destId="{67A7F14F-F0E6-1A47-8DF9-4B89FE0AF3B6}" srcOrd="0" destOrd="0" presId="urn:microsoft.com/office/officeart/2005/8/layout/hierarchy6"/>
    <dgm:cxn modelId="{9CB9E122-56CB-1845-B47C-12BFE380D80F}" srcId="{687B2413-71F7-EF43-A988-8E880D0C0C26}" destId="{4113C1DE-78F6-634C-9C66-B87FAE079C12}" srcOrd="3" destOrd="0" parTransId="{C7AFC582-AAA2-4145-8B32-6F6D08603B47}" sibTransId="{21B45598-0744-CA43-8A06-03C350E7C88E}"/>
    <dgm:cxn modelId="{BA800A8D-24EC-7A46-B09E-2F2F06F6B855}" srcId="{687B2413-71F7-EF43-A988-8E880D0C0C26}" destId="{776EBC32-0FD5-7749-A92E-BD854351A3BA}" srcOrd="0" destOrd="0" parTransId="{F5E92BA9-B2E5-6E4E-BDF5-16DDFE0F5E6D}" sibTransId="{09EC8093-8747-A345-8448-329C069DD920}"/>
    <dgm:cxn modelId="{8EC64B58-630E-784C-B042-A62C5270405C}" type="presOf" srcId="{AEE8531E-2CFB-C04B-BED6-AB583F89F955}" destId="{6873BF8E-3E76-544A-ACF1-25F548C3C471}" srcOrd="0" destOrd="0" presId="urn:microsoft.com/office/officeart/2005/8/layout/hierarchy6"/>
    <dgm:cxn modelId="{C07AB343-6D7D-EE43-AC83-CBAE4E61D18D}" type="presOf" srcId="{776EBC32-0FD5-7749-A92E-BD854351A3BA}" destId="{882D78AC-108F-6841-B7C4-ECD43BB8BB30}" srcOrd="0" destOrd="0" presId="urn:microsoft.com/office/officeart/2005/8/layout/hierarchy6"/>
    <dgm:cxn modelId="{B51D66EC-F4B1-A342-A53D-C909248E725C}" srcId="{99C55177-64C2-294B-8E57-BE46220AD28B}" destId="{D0D580BF-37B6-1349-A92D-49C7D4803968}" srcOrd="0" destOrd="0" parTransId="{4526D02C-634D-4E4A-A5F2-124BE06BA6DC}" sibTransId="{8B1798BB-4B61-7041-A5FA-6337DAC87949}"/>
    <dgm:cxn modelId="{19E955F8-7123-BB4D-8891-B8D09E41C28C}" type="presOf" srcId="{A01C19FE-18C0-F84C-A75D-771E6E1FBC98}" destId="{00FB0924-5F60-7C43-BEBF-DA74A8460F8E}" srcOrd="0" destOrd="0" presId="urn:microsoft.com/office/officeart/2005/8/layout/hierarchy6"/>
    <dgm:cxn modelId="{2FEF7199-88B0-B941-AACC-A353F4A26DAD}" type="presOf" srcId="{030861F4-BACA-7540-AEA8-18851481AEB3}" destId="{708075F8-CA0C-F747-8BF7-0944C4B776C2}" srcOrd="0" destOrd="0" presId="urn:microsoft.com/office/officeart/2005/8/layout/hierarchy6"/>
    <dgm:cxn modelId="{29191F1F-FBF3-2B45-94B4-B276EAB48111}" type="presParOf" srcId="{D4F8B206-3524-E34F-87E6-095B276C4C7A}" destId="{0D536653-0AF0-7640-8EF3-3F961033ACDE}" srcOrd="0" destOrd="0" presId="urn:microsoft.com/office/officeart/2005/8/layout/hierarchy6"/>
    <dgm:cxn modelId="{4D35631A-CD6A-2F47-9EB4-DC28A6186353}" type="presParOf" srcId="{0D536653-0AF0-7640-8EF3-3F961033ACDE}" destId="{3A8EA5E3-FDBD-DE49-B573-1B7CE2D542C4}" srcOrd="0" destOrd="0" presId="urn:microsoft.com/office/officeart/2005/8/layout/hierarchy6"/>
    <dgm:cxn modelId="{286DF076-9B19-DC42-B03B-3E10D8307B8D}" type="presParOf" srcId="{0D536653-0AF0-7640-8EF3-3F961033ACDE}" destId="{1C52C78E-A53E-8E4A-AF78-4C2B4AB2AE8A}" srcOrd="1" destOrd="0" presId="urn:microsoft.com/office/officeart/2005/8/layout/hierarchy6"/>
    <dgm:cxn modelId="{7B42CBFD-1700-F34D-B0D2-E403CCF86EB8}" type="presParOf" srcId="{1C52C78E-A53E-8E4A-AF78-4C2B4AB2AE8A}" destId="{F7BFE1BB-60F5-DE47-B761-07B3F4BFA5CB}" srcOrd="0" destOrd="0" presId="urn:microsoft.com/office/officeart/2005/8/layout/hierarchy6"/>
    <dgm:cxn modelId="{FF9FEE39-2ACA-9B46-8861-92E4BAA27578}" type="presParOf" srcId="{F7BFE1BB-60F5-DE47-B761-07B3F4BFA5CB}" destId="{882D78AC-108F-6841-B7C4-ECD43BB8BB30}" srcOrd="0" destOrd="0" presId="urn:microsoft.com/office/officeart/2005/8/layout/hierarchy6"/>
    <dgm:cxn modelId="{46BBC5EE-63BA-F442-9B21-19704DCB3D93}" type="presParOf" srcId="{F7BFE1BB-60F5-DE47-B761-07B3F4BFA5CB}" destId="{55F79BC4-E31D-D344-92C7-EF8659C62436}" srcOrd="1" destOrd="0" presId="urn:microsoft.com/office/officeart/2005/8/layout/hierarchy6"/>
    <dgm:cxn modelId="{2D706CEF-7F22-6D46-9648-C6F0696595FB}" type="presParOf" srcId="{55F79BC4-E31D-D344-92C7-EF8659C62436}" destId="{C4965D52-C080-8649-BB07-AA38BF011D06}" srcOrd="0" destOrd="0" presId="urn:microsoft.com/office/officeart/2005/8/layout/hierarchy6"/>
    <dgm:cxn modelId="{E4825F40-B72D-6D4C-AFAD-F5B6DCCF572D}" type="presParOf" srcId="{55F79BC4-E31D-D344-92C7-EF8659C62436}" destId="{665C8835-BC5D-4A4E-A281-9A43A686D1D5}" srcOrd="1" destOrd="0" presId="urn:microsoft.com/office/officeart/2005/8/layout/hierarchy6"/>
    <dgm:cxn modelId="{09C72B70-A5DC-3F4D-AB55-1DED26096FB1}" type="presParOf" srcId="{665C8835-BC5D-4A4E-A281-9A43A686D1D5}" destId="{2CE90C25-3C7D-E64E-9973-D94C7889B973}" srcOrd="0" destOrd="0" presId="urn:microsoft.com/office/officeart/2005/8/layout/hierarchy6"/>
    <dgm:cxn modelId="{198CC038-1BBD-2243-92BA-82C057208B3A}" type="presParOf" srcId="{665C8835-BC5D-4A4E-A281-9A43A686D1D5}" destId="{FFCDD9A4-AFE7-B543-9C84-D1F294D53D89}" srcOrd="1" destOrd="0" presId="urn:microsoft.com/office/officeart/2005/8/layout/hierarchy6"/>
    <dgm:cxn modelId="{AD6FFA3B-87A8-FE49-AA2F-58C5FF7D587F}" type="presParOf" srcId="{FFCDD9A4-AFE7-B543-9C84-D1F294D53D89}" destId="{DB595FB5-5C2E-3445-AC79-5850B42868AA}" srcOrd="0" destOrd="0" presId="urn:microsoft.com/office/officeart/2005/8/layout/hierarchy6"/>
    <dgm:cxn modelId="{E9D87975-D6BD-8C43-AE1E-7F284ADAC111}" type="presParOf" srcId="{FFCDD9A4-AFE7-B543-9C84-D1F294D53D89}" destId="{B0D864B1-91DD-C642-B0E1-B1FCFD0581E7}" srcOrd="1" destOrd="0" presId="urn:microsoft.com/office/officeart/2005/8/layout/hierarchy6"/>
    <dgm:cxn modelId="{7268D528-3409-274F-9393-7E3909D93057}" type="presParOf" srcId="{B0D864B1-91DD-C642-B0E1-B1FCFD0581E7}" destId="{74DB7A2F-7534-624E-BF4C-3E02C0C06907}" srcOrd="0" destOrd="0" presId="urn:microsoft.com/office/officeart/2005/8/layout/hierarchy6"/>
    <dgm:cxn modelId="{9B3903FC-88AD-814B-AC85-89FD963C8BC7}" type="presParOf" srcId="{B0D864B1-91DD-C642-B0E1-B1FCFD0581E7}" destId="{3813DF53-4B06-3745-8FD6-54D7CEC3CC8B}" srcOrd="1" destOrd="0" presId="urn:microsoft.com/office/officeart/2005/8/layout/hierarchy6"/>
    <dgm:cxn modelId="{144C5C69-E2B7-F840-BABD-C80CCDC6F868}" type="presParOf" srcId="{FFCDD9A4-AFE7-B543-9C84-D1F294D53D89}" destId="{00FB0924-5F60-7C43-BEBF-DA74A8460F8E}" srcOrd="2" destOrd="0" presId="urn:microsoft.com/office/officeart/2005/8/layout/hierarchy6"/>
    <dgm:cxn modelId="{4D9751DC-CC0D-B546-9DFF-2F69D5286708}" type="presParOf" srcId="{FFCDD9A4-AFE7-B543-9C84-D1F294D53D89}" destId="{76F15AAE-0E8D-9C40-BEA3-16D378E73F33}" srcOrd="3" destOrd="0" presId="urn:microsoft.com/office/officeart/2005/8/layout/hierarchy6"/>
    <dgm:cxn modelId="{1C5F89BD-802B-7548-811B-00747FE4C219}" type="presParOf" srcId="{76F15AAE-0E8D-9C40-BEA3-16D378E73F33}" destId="{3019BE60-1962-D347-BECE-FD32B1D084A6}" srcOrd="0" destOrd="0" presId="urn:microsoft.com/office/officeart/2005/8/layout/hierarchy6"/>
    <dgm:cxn modelId="{F5CA91FA-7706-854B-886F-78222AA2E70E}" type="presParOf" srcId="{76F15AAE-0E8D-9C40-BEA3-16D378E73F33}" destId="{097197C5-48FC-A14C-84BE-F6D0386C3207}" srcOrd="1" destOrd="0" presId="urn:microsoft.com/office/officeart/2005/8/layout/hierarchy6"/>
    <dgm:cxn modelId="{484E2C59-2379-9E4E-A26D-D7F7A0B09B2D}" type="presParOf" srcId="{55F79BC4-E31D-D344-92C7-EF8659C62436}" destId="{55F1E1D4-2839-8344-9AEA-0E4720507F28}" srcOrd="2" destOrd="0" presId="urn:microsoft.com/office/officeart/2005/8/layout/hierarchy6"/>
    <dgm:cxn modelId="{4F0B4674-3B44-D04B-A2D5-71034F892446}" type="presParOf" srcId="{55F79BC4-E31D-D344-92C7-EF8659C62436}" destId="{CA758B7A-6A3F-C543-8A0B-E0626756173C}" srcOrd="3" destOrd="0" presId="urn:microsoft.com/office/officeart/2005/8/layout/hierarchy6"/>
    <dgm:cxn modelId="{EC86EC96-145A-7643-A48C-D21A4FC9A98B}" type="presParOf" srcId="{CA758B7A-6A3F-C543-8A0B-E0626756173C}" destId="{6873BF8E-3E76-544A-ACF1-25F548C3C471}" srcOrd="0" destOrd="0" presId="urn:microsoft.com/office/officeart/2005/8/layout/hierarchy6"/>
    <dgm:cxn modelId="{2720FD71-D787-ED44-B7B3-01436AD24684}" type="presParOf" srcId="{CA758B7A-6A3F-C543-8A0B-E0626756173C}" destId="{A9428505-6B15-9C41-A98D-C3478963A4B6}" srcOrd="1" destOrd="0" presId="urn:microsoft.com/office/officeart/2005/8/layout/hierarchy6"/>
    <dgm:cxn modelId="{B27318D2-FC6E-3042-8F37-DC7DAA3BF417}" type="presParOf" srcId="{A9428505-6B15-9C41-A98D-C3478963A4B6}" destId="{708075F8-CA0C-F747-8BF7-0944C4B776C2}" srcOrd="0" destOrd="0" presId="urn:microsoft.com/office/officeart/2005/8/layout/hierarchy6"/>
    <dgm:cxn modelId="{8A92D532-7F28-B042-96CA-21C060F2E267}" type="presParOf" srcId="{A9428505-6B15-9C41-A98D-C3478963A4B6}" destId="{61521CD9-8628-7144-ABE4-599DE2A98483}" srcOrd="1" destOrd="0" presId="urn:microsoft.com/office/officeart/2005/8/layout/hierarchy6"/>
    <dgm:cxn modelId="{A9AA9006-CD41-8A4D-AAF8-80A874B203BD}" type="presParOf" srcId="{61521CD9-8628-7144-ABE4-599DE2A98483}" destId="{F9B1A7D3-A573-7D4E-BEBA-709FC6ADD4DB}" srcOrd="0" destOrd="0" presId="urn:microsoft.com/office/officeart/2005/8/layout/hierarchy6"/>
    <dgm:cxn modelId="{CB973DF3-E909-CC4C-B7F8-17A032E5F766}" type="presParOf" srcId="{61521CD9-8628-7144-ABE4-599DE2A98483}" destId="{A8C3BAF2-00D3-F04D-92B8-264EF1F6D741}" srcOrd="1" destOrd="0" presId="urn:microsoft.com/office/officeart/2005/8/layout/hierarchy6"/>
    <dgm:cxn modelId="{AED68DEB-041C-C14B-A144-2D4DB5DFFC07}" type="presParOf" srcId="{55F79BC4-E31D-D344-92C7-EF8659C62436}" destId="{8B896BD5-924A-B94B-9E39-9EF784800034}" srcOrd="4" destOrd="0" presId="urn:microsoft.com/office/officeart/2005/8/layout/hierarchy6"/>
    <dgm:cxn modelId="{4BDCBD90-39EC-C54D-961D-547B933CC66B}" type="presParOf" srcId="{55F79BC4-E31D-D344-92C7-EF8659C62436}" destId="{55FB3220-3688-B74A-A735-23CC28F1BD0C}" srcOrd="5" destOrd="0" presId="urn:microsoft.com/office/officeart/2005/8/layout/hierarchy6"/>
    <dgm:cxn modelId="{66CC4D0F-5026-6542-B97D-43E1D099AFED}" type="presParOf" srcId="{55FB3220-3688-B74A-A735-23CC28F1BD0C}" destId="{45B66D30-3C67-BA46-8C30-2D1C0E0D68DA}" srcOrd="0" destOrd="0" presId="urn:microsoft.com/office/officeart/2005/8/layout/hierarchy6"/>
    <dgm:cxn modelId="{EE61DA2A-A58F-5D4D-8050-F3D2F624EEC4}" type="presParOf" srcId="{55FB3220-3688-B74A-A735-23CC28F1BD0C}" destId="{530D5942-9A38-5E43-9663-EBA5BFDB13D1}" srcOrd="1" destOrd="0" presId="urn:microsoft.com/office/officeart/2005/8/layout/hierarchy6"/>
    <dgm:cxn modelId="{B8C2DDA3-4EAD-5E44-8657-77A06B2F43BD}" type="presParOf" srcId="{D4F8B206-3524-E34F-87E6-095B276C4C7A}" destId="{717AF3D8-E5E7-9043-8DC5-38CF23598C5B}" srcOrd="1" destOrd="0" presId="urn:microsoft.com/office/officeart/2005/8/layout/hierarchy6"/>
    <dgm:cxn modelId="{00A0E72B-4DEE-6441-B52D-233DADC4F9A0}" type="presParOf" srcId="{717AF3D8-E5E7-9043-8DC5-38CF23598C5B}" destId="{01BBD70E-00D9-0743-99CB-3399B484C77E}" srcOrd="0" destOrd="0" presId="urn:microsoft.com/office/officeart/2005/8/layout/hierarchy6"/>
    <dgm:cxn modelId="{C30E4C90-E327-3E4B-9F48-3966CD65D760}" type="presParOf" srcId="{01BBD70E-00D9-0743-99CB-3399B484C77E}" destId="{B3CA085E-55E1-A84F-9423-1E4A9AA038DE}" srcOrd="0" destOrd="0" presId="urn:microsoft.com/office/officeart/2005/8/layout/hierarchy6"/>
    <dgm:cxn modelId="{C50EAED0-4BD5-9B48-8C50-563D98D12E9E}" type="presParOf" srcId="{01BBD70E-00D9-0743-99CB-3399B484C77E}" destId="{54E9EBE5-FDFE-D742-8443-0D7D77C3D91C}" srcOrd="1" destOrd="0" presId="urn:microsoft.com/office/officeart/2005/8/layout/hierarchy6"/>
    <dgm:cxn modelId="{AE372EA8-A9B9-AB4F-86F5-D852A1CB71DD}" type="presParOf" srcId="{717AF3D8-E5E7-9043-8DC5-38CF23598C5B}" destId="{47FFF83B-C91D-CB48-B040-ECF9556D4A0B}" srcOrd="1" destOrd="0" presId="urn:microsoft.com/office/officeart/2005/8/layout/hierarchy6"/>
    <dgm:cxn modelId="{39461FAA-FEFD-2B45-BEE6-45BA02E585EB}" type="presParOf" srcId="{47FFF83B-C91D-CB48-B040-ECF9556D4A0B}" destId="{A4F3EC3C-6358-C642-99C8-A7710E371719}" srcOrd="0" destOrd="0" presId="urn:microsoft.com/office/officeart/2005/8/layout/hierarchy6"/>
    <dgm:cxn modelId="{5B59C57C-BD20-034E-8552-2E2356B9C218}" type="presParOf" srcId="{717AF3D8-E5E7-9043-8DC5-38CF23598C5B}" destId="{124D3E9F-19D6-1744-974B-8A636B1FC8BE}" srcOrd="2" destOrd="0" presId="urn:microsoft.com/office/officeart/2005/8/layout/hierarchy6"/>
    <dgm:cxn modelId="{BD69D77A-E05D-234B-8C69-CD6246664043}" type="presParOf" srcId="{124D3E9F-19D6-1744-974B-8A636B1FC8BE}" destId="{67A7F14F-F0E6-1A47-8DF9-4B89FE0AF3B6}" srcOrd="0" destOrd="0" presId="urn:microsoft.com/office/officeart/2005/8/layout/hierarchy6"/>
    <dgm:cxn modelId="{EA37E3EA-123F-3E4B-BE25-31FACEF1D565}" type="presParOf" srcId="{124D3E9F-19D6-1744-974B-8A636B1FC8BE}" destId="{FCA62775-3AFC-C548-AA0B-8D53EDDF7D26}" srcOrd="1" destOrd="0" presId="urn:microsoft.com/office/officeart/2005/8/layout/hierarchy6"/>
    <dgm:cxn modelId="{9B1BCF5B-D1E9-A64C-A396-8749D3C60B4C}" type="presParOf" srcId="{717AF3D8-E5E7-9043-8DC5-38CF23598C5B}" destId="{448024AD-D9FC-0C43-9329-872BD97DE046}" srcOrd="3" destOrd="0" presId="urn:microsoft.com/office/officeart/2005/8/layout/hierarchy6"/>
    <dgm:cxn modelId="{F5405CE9-881F-174A-B002-8FFD3B729A75}" type="presParOf" srcId="{448024AD-D9FC-0C43-9329-872BD97DE046}" destId="{8808DC5E-CFA5-3249-8BFA-AC768021B8D8}" srcOrd="0" destOrd="0" presId="urn:microsoft.com/office/officeart/2005/8/layout/hierarchy6"/>
    <dgm:cxn modelId="{91C12279-0354-D846-96F1-B8237D1079E8}" type="presParOf" srcId="{717AF3D8-E5E7-9043-8DC5-38CF23598C5B}" destId="{EBB414BA-9130-F343-B6B4-FDF6E170B5F6}" srcOrd="4" destOrd="0" presId="urn:microsoft.com/office/officeart/2005/8/layout/hierarchy6"/>
    <dgm:cxn modelId="{4C249282-12AF-0140-AA12-FF6F02FB3DB0}" type="presParOf" srcId="{EBB414BA-9130-F343-B6B4-FDF6E170B5F6}" destId="{B3958FD2-2DFB-F143-98A0-038975359B35}" srcOrd="0" destOrd="0" presId="urn:microsoft.com/office/officeart/2005/8/layout/hierarchy6"/>
    <dgm:cxn modelId="{3839F5DD-B5B6-7440-BE7F-4B95123B1252}" type="presParOf" srcId="{EBB414BA-9130-F343-B6B4-FDF6E170B5F6}" destId="{FEF0F763-2FD7-6F46-88F9-9E64B76DF2F9}"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7D58A5A-52E2-D24E-B053-61FAF2172754}" type="doc">
      <dgm:prSet loTypeId="urn:microsoft.com/office/officeart/2005/8/layout/venn1" loCatId="relationship" qsTypeId="urn:microsoft.com/office/officeart/2005/8/quickstyle/simple4" qsCatId="simple" csTypeId="urn:microsoft.com/office/officeart/2005/8/colors/accent5_2" csCatId="accent5"/>
      <dgm:spPr/>
      <dgm:t>
        <a:bodyPr/>
        <a:lstStyle/>
        <a:p>
          <a:endParaRPr lang="de-DE"/>
        </a:p>
      </dgm:t>
    </dgm:pt>
    <dgm:pt modelId="{4BC39E3C-1392-6849-B7BA-3246A735821E}">
      <dgm:prSet/>
      <dgm:spPr/>
      <dgm:t>
        <a:bodyPr/>
        <a:lstStyle/>
        <a:p>
          <a:r>
            <a:rPr lang="de-DE" dirty="0"/>
            <a:t>AG OER Produktion</a:t>
          </a:r>
        </a:p>
      </dgm:t>
    </dgm:pt>
    <dgm:pt modelId="{6E57B2F6-F3F5-534E-BDB6-537DD9DD9653}" type="parTrans" cxnId="{50AAB899-A7B0-AF46-8DDF-73D8AC35E10D}">
      <dgm:prSet/>
      <dgm:spPr/>
      <dgm:t>
        <a:bodyPr/>
        <a:lstStyle/>
        <a:p>
          <a:endParaRPr lang="de-DE"/>
        </a:p>
      </dgm:t>
    </dgm:pt>
    <dgm:pt modelId="{8B5BE3C8-2BED-E242-885D-C6836E645BD4}" type="sibTrans" cxnId="{50AAB899-A7B0-AF46-8DDF-73D8AC35E10D}">
      <dgm:prSet/>
      <dgm:spPr/>
      <dgm:t>
        <a:bodyPr/>
        <a:lstStyle/>
        <a:p>
          <a:endParaRPr lang="de-DE"/>
        </a:p>
      </dgm:t>
    </dgm:pt>
    <dgm:pt modelId="{EA642FF3-5ED5-264D-ACCE-04F0494DF50D}">
      <dgm:prSet/>
      <dgm:spPr/>
      <dgm:t>
        <a:bodyPr/>
        <a:lstStyle/>
        <a:p>
          <a:r>
            <a:rPr lang="de-DE"/>
            <a:t>AG Didaktische Metadaten</a:t>
          </a:r>
        </a:p>
      </dgm:t>
    </dgm:pt>
    <dgm:pt modelId="{226A631F-5B70-D84A-8E9A-F997D5E06A31}" type="parTrans" cxnId="{996663A4-11B4-4147-AF8F-6135EC63A7B1}">
      <dgm:prSet/>
      <dgm:spPr/>
      <dgm:t>
        <a:bodyPr/>
        <a:lstStyle/>
        <a:p>
          <a:endParaRPr lang="de-DE"/>
        </a:p>
      </dgm:t>
    </dgm:pt>
    <dgm:pt modelId="{4E30DD06-64F8-434D-9701-F8AF5B404344}" type="sibTrans" cxnId="{996663A4-11B4-4147-AF8F-6135EC63A7B1}">
      <dgm:prSet/>
      <dgm:spPr/>
      <dgm:t>
        <a:bodyPr/>
        <a:lstStyle/>
        <a:p>
          <a:endParaRPr lang="de-DE"/>
        </a:p>
      </dgm:t>
    </dgm:pt>
    <dgm:pt modelId="{A5388528-B262-994B-8FA6-70CBFACE93D8}">
      <dgm:prSet/>
      <dgm:spPr/>
      <dgm:t>
        <a:bodyPr/>
        <a:lstStyle/>
        <a:p>
          <a:r>
            <a:rPr lang="de-DE"/>
            <a:t>AG OER Repo</a:t>
          </a:r>
        </a:p>
      </dgm:t>
    </dgm:pt>
    <dgm:pt modelId="{F864BB4E-4335-DC41-A74C-C49C70D6BA1D}" type="parTrans" cxnId="{73BA4952-79D2-6D49-8EBB-866A752326B7}">
      <dgm:prSet/>
      <dgm:spPr/>
      <dgm:t>
        <a:bodyPr/>
        <a:lstStyle/>
        <a:p>
          <a:endParaRPr lang="de-DE"/>
        </a:p>
      </dgm:t>
    </dgm:pt>
    <dgm:pt modelId="{EE12CF69-9D09-1D40-97B2-E5D95FDCA094}" type="sibTrans" cxnId="{73BA4952-79D2-6D49-8EBB-866A752326B7}">
      <dgm:prSet/>
      <dgm:spPr/>
      <dgm:t>
        <a:bodyPr/>
        <a:lstStyle/>
        <a:p>
          <a:endParaRPr lang="de-DE"/>
        </a:p>
      </dgm:t>
    </dgm:pt>
    <dgm:pt modelId="{D56D02B8-18AF-3F43-8B2B-2F1922737AD8}" type="pres">
      <dgm:prSet presAssocID="{37D58A5A-52E2-D24E-B053-61FAF2172754}" presName="compositeShape" presStyleCnt="0">
        <dgm:presLayoutVars>
          <dgm:chMax val="7"/>
          <dgm:dir/>
          <dgm:resizeHandles val="exact"/>
        </dgm:presLayoutVars>
      </dgm:prSet>
      <dgm:spPr/>
      <dgm:t>
        <a:bodyPr/>
        <a:lstStyle/>
        <a:p>
          <a:endParaRPr lang="de-DE"/>
        </a:p>
      </dgm:t>
    </dgm:pt>
    <dgm:pt modelId="{EFAF45A3-3663-6C4F-B1E3-EBA5BD210672}" type="pres">
      <dgm:prSet presAssocID="{4BC39E3C-1392-6849-B7BA-3246A735821E}" presName="circ1" presStyleLbl="vennNode1" presStyleIdx="0" presStyleCnt="3"/>
      <dgm:spPr/>
      <dgm:t>
        <a:bodyPr/>
        <a:lstStyle/>
        <a:p>
          <a:endParaRPr lang="de-DE"/>
        </a:p>
      </dgm:t>
    </dgm:pt>
    <dgm:pt modelId="{455816C7-906B-9544-B44A-632CF7F3C1B5}" type="pres">
      <dgm:prSet presAssocID="{4BC39E3C-1392-6849-B7BA-3246A735821E}" presName="circ1Tx" presStyleLbl="revTx" presStyleIdx="0" presStyleCnt="0">
        <dgm:presLayoutVars>
          <dgm:chMax val="0"/>
          <dgm:chPref val="0"/>
          <dgm:bulletEnabled val="1"/>
        </dgm:presLayoutVars>
      </dgm:prSet>
      <dgm:spPr/>
      <dgm:t>
        <a:bodyPr/>
        <a:lstStyle/>
        <a:p>
          <a:endParaRPr lang="de-DE"/>
        </a:p>
      </dgm:t>
    </dgm:pt>
    <dgm:pt modelId="{4768F98E-0482-A54F-9A1E-48E01EC7C048}" type="pres">
      <dgm:prSet presAssocID="{EA642FF3-5ED5-264D-ACCE-04F0494DF50D}" presName="circ2" presStyleLbl="vennNode1" presStyleIdx="1" presStyleCnt="3"/>
      <dgm:spPr/>
      <dgm:t>
        <a:bodyPr/>
        <a:lstStyle/>
        <a:p>
          <a:endParaRPr lang="de-DE"/>
        </a:p>
      </dgm:t>
    </dgm:pt>
    <dgm:pt modelId="{3E60C8EF-0FC5-5945-A360-EECF0027C209}" type="pres">
      <dgm:prSet presAssocID="{EA642FF3-5ED5-264D-ACCE-04F0494DF50D}" presName="circ2Tx" presStyleLbl="revTx" presStyleIdx="0" presStyleCnt="0">
        <dgm:presLayoutVars>
          <dgm:chMax val="0"/>
          <dgm:chPref val="0"/>
          <dgm:bulletEnabled val="1"/>
        </dgm:presLayoutVars>
      </dgm:prSet>
      <dgm:spPr/>
      <dgm:t>
        <a:bodyPr/>
        <a:lstStyle/>
        <a:p>
          <a:endParaRPr lang="de-DE"/>
        </a:p>
      </dgm:t>
    </dgm:pt>
    <dgm:pt modelId="{F38925E8-CE92-F346-9C99-C80DE4B129EF}" type="pres">
      <dgm:prSet presAssocID="{A5388528-B262-994B-8FA6-70CBFACE93D8}" presName="circ3" presStyleLbl="vennNode1" presStyleIdx="2" presStyleCnt="3"/>
      <dgm:spPr/>
      <dgm:t>
        <a:bodyPr/>
        <a:lstStyle/>
        <a:p>
          <a:endParaRPr lang="de-DE"/>
        </a:p>
      </dgm:t>
    </dgm:pt>
    <dgm:pt modelId="{2496096C-1FC7-2B45-B14A-AB763B75D0FA}" type="pres">
      <dgm:prSet presAssocID="{A5388528-B262-994B-8FA6-70CBFACE93D8}" presName="circ3Tx" presStyleLbl="revTx" presStyleIdx="0" presStyleCnt="0">
        <dgm:presLayoutVars>
          <dgm:chMax val="0"/>
          <dgm:chPref val="0"/>
          <dgm:bulletEnabled val="1"/>
        </dgm:presLayoutVars>
      </dgm:prSet>
      <dgm:spPr/>
      <dgm:t>
        <a:bodyPr/>
        <a:lstStyle/>
        <a:p>
          <a:endParaRPr lang="de-DE"/>
        </a:p>
      </dgm:t>
    </dgm:pt>
  </dgm:ptLst>
  <dgm:cxnLst>
    <dgm:cxn modelId="{996663A4-11B4-4147-AF8F-6135EC63A7B1}" srcId="{37D58A5A-52E2-D24E-B053-61FAF2172754}" destId="{EA642FF3-5ED5-264D-ACCE-04F0494DF50D}" srcOrd="1" destOrd="0" parTransId="{226A631F-5B70-D84A-8E9A-F997D5E06A31}" sibTransId="{4E30DD06-64F8-434D-9701-F8AF5B404344}"/>
    <dgm:cxn modelId="{222FF14E-F05F-9040-9B61-5BB36021F271}" type="presOf" srcId="{A5388528-B262-994B-8FA6-70CBFACE93D8}" destId="{2496096C-1FC7-2B45-B14A-AB763B75D0FA}" srcOrd="1" destOrd="0" presId="urn:microsoft.com/office/officeart/2005/8/layout/venn1"/>
    <dgm:cxn modelId="{E58F1D39-D656-3948-BDD1-0D337B5E9822}" type="presOf" srcId="{EA642FF3-5ED5-264D-ACCE-04F0494DF50D}" destId="{3E60C8EF-0FC5-5945-A360-EECF0027C209}" srcOrd="1" destOrd="0" presId="urn:microsoft.com/office/officeart/2005/8/layout/venn1"/>
    <dgm:cxn modelId="{21329022-77FD-7C4A-9FFE-9EE9DFA5EA95}" type="presOf" srcId="{4BC39E3C-1392-6849-B7BA-3246A735821E}" destId="{455816C7-906B-9544-B44A-632CF7F3C1B5}" srcOrd="1" destOrd="0" presId="urn:microsoft.com/office/officeart/2005/8/layout/venn1"/>
    <dgm:cxn modelId="{50AAB899-A7B0-AF46-8DDF-73D8AC35E10D}" srcId="{37D58A5A-52E2-D24E-B053-61FAF2172754}" destId="{4BC39E3C-1392-6849-B7BA-3246A735821E}" srcOrd="0" destOrd="0" parTransId="{6E57B2F6-F3F5-534E-BDB6-537DD9DD9653}" sibTransId="{8B5BE3C8-2BED-E242-885D-C6836E645BD4}"/>
    <dgm:cxn modelId="{ED18ABE2-9273-5146-9D33-520A0318B885}" type="presOf" srcId="{4BC39E3C-1392-6849-B7BA-3246A735821E}" destId="{EFAF45A3-3663-6C4F-B1E3-EBA5BD210672}" srcOrd="0" destOrd="0" presId="urn:microsoft.com/office/officeart/2005/8/layout/venn1"/>
    <dgm:cxn modelId="{9F81D3AE-6FA8-024D-89D0-86FA56AD1E62}" type="presOf" srcId="{A5388528-B262-994B-8FA6-70CBFACE93D8}" destId="{F38925E8-CE92-F346-9C99-C80DE4B129EF}" srcOrd="0" destOrd="0" presId="urn:microsoft.com/office/officeart/2005/8/layout/venn1"/>
    <dgm:cxn modelId="{ADD4E3C0-652E-DF44-9D8A-D54C0AB6015B}" type="presOf" srcId="{EA642FF3-5ED5-264D-ACCE-04F0494DF50D}" destId="{4768F98E-0482-A54F-9A1E-48E01EC7C048}" srcOrd="0" destOrd="0" presId="urn:microsoft.com/office/officeart/2005/8/layout/venn1"/>
    <dgm:cxn modelId="{F6C017C0-9C0E-AA45-9630-F45074C1F67B}" type="presOf" srcId="{37D58A5A-52E2-D24E-B053-61FAF2172754}" destId="{D56D02B8-18AF-3F43-8B2B-2F1922737AD8}" srcOrd="0" destOrd="0" presId="urn:microsoft.com/office/officeart/2005/8/layout/venn1"/>
    <dgm:cxn modelId="{73BA4952-79D2-6D49-8EBB-866A752326B7}" srcId="{37D58A5A-52E2-D24E-B053-61FAF2172754}" destId="{A5388528-B262-994B-8FA6-70CBFACE93D8}" srcOrd="2" destOrd="0" parTransId="{F864BB4E-4335-DC41-A74C-C49C70D6BA1D}" sibTransId="{EE12CF69-9D09-1D40-97B2-E5D95FDCA094}"/>
    <dgm:cxn modelId="{A3828BA1-8D8B-FA4B-BC5F-25ECBEDBFD8F}" type="presParOf" srcId="{D56D02B8-18AF-3F43-8B2B-2F1922737AD8}" destId="{EFAF45A3-3663-6C4F-B1E3-EBA5BD210672}" srcOrd="0" destOrd="0" presId="urn:microsoft.com/office/officeart/2005/8/layout/venn1"/>
    <dgm:cxn modelId="{B7CBE3A5-9582-B744-B6B5-436BBF674190}" type="presParOf" srcId="{D56D02B8-18AF-3F43-8B2B-2F1922737AD8}" destId="{455816C7-906B-9544-B44A-632CF7F3C1B5}" srcOrd="1" destOrd="0" presId="urn:microsoft.com/office/officeart/2005/8/layout/venn1"/>
    <dgm:cxn modelId="{A8F0227B-9042-1E4F-933C-FEBF0F69601A}" type="presParOf" srcId="{D56D02B8-18AF-3F43-8B2B-2F1922737AD8}" destId="{4768F98E-0482-A54F-9A1E-48E01EC7C048}" srcOrd="2" destOrd="0" presId="urn:microsoft.com/office/officeart/2005/8/layout/venn1"/>
    <dgm:cxn modelId="{2278A182-FE5B-BA4D-8508-F90955E5CB3A}" type="presParOf" srcId="{D56D02B8-18AF-3F43-8B2B-2F1922737AD8}" destId="{3E60C8EF-0FC5-5945-A360-EECF0027C209}" srcOrd="3" destOrd="0" presId="urn:microsoft.com/office/officeart/2005/8/layout/venn1"/>
    <dgm:cxn modelId="{77C51754-ABD5-014D-B4D7-AFF0FBC96F66}" type="presParOf" srcId="{D56D02B8-18AF-3F43-8B2B-2F1922737AD8}" destId="{F38925E8-CE92-F346-9C99-C80DE4B129EF}" srcOrd="4" destOrd="0" presId="urn:microsoft.com/office/officeart/2005/8/layout/venn1"/>
    <dgm:cxn modelId="{93B9E376-D108-8648-90F7-325AE91D623C}" type="presParOf" srcId="{D56D02B8-18AF-3F43-8B2B-2F1922737AD8}" destId="{2496096C-1FC7-2B45-B14A-AB763B75D0FA}"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59AA8A-9248-479C-9BE3-FBB244251D97}" type="datetimeFigureOut">
              <a:rPr lang="de-DE" smtClean="0"/>
              <a:t>12.07.2024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2B9EF7-0952-45F2-A491-F015B6E6487D}" type="slidenum">
              <a:rPr lang="de-DE" smtClean="0"/>
              <a:t>‹Nr.›</a:t>
            </a:fld>
            <a:endParaRPr lang="de-DE"/>
          </a:p>
        </p:txBody>
      </p:sp>
    </p:spTree>
    <p:extLst>
      <p:ext uri="{BB962C8B-B14F-4D97-AF65-F5344CB8AC3E}">
        <p14:creationId xmlns:p14="http://schemas.microsoft.com/office/powerpoint/2010/main" val="2333519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dirty="0">
                <a:solidFill>
                  <a:srgbClr val="1E1E23"/>
                </a:solidFill>
                <a:effectLst/>
                <a:highlight>
                  <a:srgbClr val="FFFFFF"/>
                </a:highlight>
                <a:latin typeface="Calibri" panose="020F0502020204030204" pitchFamily="34" charset="0"/>
              </a:rPr>
              <a:t>Wie </a:t>
            </a:r>
            <a:r>
              <a:rPr lang="de-DE" sz="1800" b="0" dirty="0" err="1">
                <a:solidFill>
                  <a:srgbClr val="1E1E23"/>
                </a:solidFill>
                <a:effectLst/>
                <a:highlight>
                  <a:srgbClr val="FFFFFF"/>
                </a:highlight>
                <a:latin typeface="Calibri" panose="020F0502020204030204" pitchFamily="34" charset="0"/>
              </a:rPr>
              <a:t>können</a:t>
            </a:r>
            <a:r>
              <a:rPr lang="de-DE" sz="1800" b="0" dirty="0">
                <a:solidFill>
                  <a:srgbClr val="1E1E23"/>
                </a:solidFill>
                <a:effectLst/>
                <a:highlight>
                  <a:srgbClr val="FFFFFF"/>
                </a:highlight>
                <a:latin typeface="Calibri" panose="020F0502020204030204" pitchFamily="34" charset="0"/>
              </a:rPr>
              <a:t> OEP die Erstellung und Nutzung von OER </a:t>
            </a:r>
            <a:r>
              <a:rPr lang="de-DE" sz="1800" b="0" dirty="0" err="1">
                <a:solidFill>
                  <a:srgbClr val="1E1E23"/>
                </a:solidFill>
                <a:effectLst/>
                <a:highlight>
                  <a:srgbClr val="FFFFFF"/>
                </a:highlight>
                <a:latin typeface="Calibri" panose="020F0502020204030204" pitchFamily="34" charset="0"/>
              </a:rPr>
              <a:t>fördern</a:t>
            </a:r>
            <a:r>
              <a:rPr lang="de-DE" sz="1800" b="0" dirty="0">
                <a:solidFill>
                  <a:srgbClr val="1E1E23"/>
                </a:solidFill>
                <a:effectLst/>
                <a:highlight>
                  <a:srgbClr val="FFFFFF"/>
                </a:highlight>
                <a:latin typeface="Calibri" panose="020F0502020204030204" pitchFamily="34" charset="0"/>
              </a:rPr>
              <a:t>? </a:t>
            </a:r>
            <a:endParaRPr lang="de-DE" sz="1800" b="0" dirty="0">
              <a:solidFill>
                <a:srgbClr val="1E1E23"/>
              </a:solidFill>
              <a:effectLst/>
              <a:highlight>
                <a:srgbClr val="FFFFFF"/>
              </a:highlight>
              <a:latin typeface="ArialM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800" b="0" dirty="0">
              <a:solidFill>
                <a:srgbClr val="1E1E23"/>
              </a:solidFill>
              <a:effectLst/>
              <a:highlight>
                <a:srgbClr val="FFFFFF"/>
              </a:highlight>
              <a:latin typeface="ArialM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dirty="0">
                <a:solidFill>
                  <a:srgbClr val="1E1E23"/>
                </a:solidFill>
                <a:effectLst/>
                <a:highlight>
                  <a:srgbClr val="FFFFFF"/>
                </a:highlight>
                <a:latin typeface="Calibri" panose="020F0502020204030204" pitchFamily="34" charset="0"/>
              </a:rPr>
              <a:t>Wie </a:t>
            </a:r>
            <a:r>
              <a:rPr lang="de-DE" sz="1800" b="0" dirty="0" err="1">
                <a:solidFill>
                  <a:srgbClr val="1E1E23"/>
                </a:solidFill>
                <a:effectLst/>
                <a:highlight>
                  <a:srgbClr val="FFFFFF"/>
                </a:highlight>
                <a:latin typeface="Calibri" panose="020F0502020204030204" pitchFamily="34" charset="0"/>
              </a:rPr>
              <a:t>können</a:t>
            </a:r>
            <a:r>
              <a:rPr lang="de-DE" sz="1800" b="0" dirty="0">
                <a:solidFill>
                  <a:srgbClr val="1E1E23"/>
                </a:solidFill>
                <a:effectLst/>
                <a:highlight>
                  <a:srgbClr val="FFFFFF"/>
                </a:highlight>
                <a:latin typeface="Calibri" panose="020F0502020204030204" pitchFamily="34" charset="0"/>
              </a:rPr>
              <a:t> OER Open Education bzw. OEP </a:t>
            </a:r>
            <a:r>
              <a:rPr lang="de-DE" sz="1800" b="0" dirty="0" err="1">
                <a:solidFill>
                  <a:srgbClr val="1E1E23"/>
                </a:solidFill>
                <a:effectLst/>
                <a:highlight>
                  <a:srgbClr val="FFFFFF"/>
                </a:highlight>
                <a:latin typeface="Calibri" panose="020F0502020204030204" pitchFamily="34" charset="0"/>
              </a:rPr>
              <a:t>fördern</a:t>
            </a:r>
            <a:r>
              <a:rPr lang="de-DE" sz="1800" b="0" dirty="0">
                <a:solidFill>
                  <a:srgbClr val="1E1E23"/>
                </a:solidFill>
                <a:effectLst/>
                <a:highlight>
                  <a:srgbClr val="FFFFFF"/>
                </a:highlight>
                <a:latin typeface="Calibri" panose="020F0502020204030204" pitchFamily="34" charset="0"/>
              </a:rPr>
              <a:t>? </a:t>
            </a:r>
            <a:endParaRPr lang="de-DE" sz="1800" dirty="0">
              <a:solidFill>
                <a:srgbClr val="1E1E23"/>
              </a:solidFill>
              <a:effectLst/>
              <a:highlight>
                <a:srgbClr val="FFFFFF"/>
              </a:highlight>
              <a:latin typeface="ArialMT"/>
            </a:endParaRPr>
          </a:p>
          <a:p>
            <a:endParaRPr lang="de-DE" dirty="0"/>
          </a:p>
        </p:txBody>
      </p:sp>
      <p:sp>
        <p:nvSpPr>
          <p:cNvPr id="4" name="Foliennummernplatzhalter 3"/>
          <p:cNvSpPr>
            <a:spLocks noGrp="1"/>
          </p:cNvSpPr>
          <p:nvPr>
            <p:ph type="sldNum" sz="quarter" idx="5"/>
          </p:nvPr>
        </p:nvSpPr>
        <p:spPr/>
        <p:txBody>
          <a:bodyPr/>
          <a:lstStyle/>
          <a:p>
            <a:fld id="{942B9EF7-0952-45F2-A491-F015B6E6487D}" type="slidenum">
              <a:rPr lang="de-DE" smtClean="0"/>
              <a:t>14</a:t>
            </a:fld>
            <a:endParaRPr lang="de-DE"/>
          </a:p>
        </p:txBody>
      </p:sp>
    </p:spTree>
    <p:extLst>
      <p:ext uri="{BB962C8B-B14F-4D97-AF65-F5344CB8AC3E}">
        <p14:creationId xmlns:p14="http://schemas.microsoft.com/office/powerpoint/2010/main" val="2173113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de-DE"/>
              <a:t>Mastertitelformat bearbeiten</a:t>
            </a:r>
            <a:endParaRPr lang="en-US" dirty="0"/>
          </a:p>
        </p:txBody>
      </p:sp>
      <p:sp>
        <p:nvSpPr>
          <p:cNvPr id="3" name="Subtitle 2">
            <a:extLst>
              <a:ext uri="{FF2B5EF4-FFF2-40B4-BE49-F238E27FC236}">
                <a16:creationId xmlns=""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a:extLst>
              <a:ext uri="{FF2B5EF4-FFF2-40B4-BE49-F238E27FC236}">
                <a16:creationId xmlns=""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r>
              <a:rPr lang="de-DE"/>
              <a:t>10.06.2024</a:t>
            </a:r>
            <a:endParaRPr lang="en-US" dirty="0"/>
          </a:p>
        </p:txBody>
      </p:sp>
      <p:sp>
        <p:nvSpPr>
          <p:cNvPr id="5" name="Footer Placeholder 4">
            <a:extLst>
              <a:ext uri="{FF2B5EF4-FFF2-40B4-BE49-F238E27FC236}">
                <a16:creationId xmlns=""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‹Nr.›</a:t>
            </a:fld>
            <a:endParaRPr lang="en-US" dirty="0"/>
          </a:p>
        </p:txBody>
      </p:sp>
      <p:sp>
        <p:nvSpPr>
          <p:cNvPr id="8" name="Rectangle 7">
            <a:extLst>
              <a:ext uri="{FF2B5EF4-FFF2-40B4-BE49-F238E27FC236}">
                <a16:creationId xmlns=""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400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B32C18-E430-4EC7-BD7C-99D86D012231}"/>
              </a:ext>
            </a:extLst>
          </p:cNvPr>
          <p:cNvSpPr>
            <a:spLocks noGrp="1"/>
          </p:cNvSpPr>
          <p:nvPr>
            <p:ph type="title"/>
          </p:nvPr>
        </p:nvSpPr>
        <p:spPr/>
        <p:txBody>
          <a:bodyPr/>
          <a:lstStyle/>
          <a:p>
            <a:r>
              <a:rPr lang="de-DE"/>
              <a:t>Mastertitelformat bearbeiten</a:t>
            </a:r>
            <a:endParaRPr lang="en-US" dirty="0"/>
          </a:p>
        </p:txBody>
      </p:sp>
      <p:sp>
        <p:nvSpPr>
          <p:cNvPr id="3" name="Vertical Text Placeholder 2">
            <a:extLst>
              <a:ext uri="{FF2B5EF4-FFF2-40B4-BE49-F238E27FC236}">
                <a16:creationId xmlns="" xmlns:a16="http://schemas.microsoft.com/office/drawing/2014/main" id="{8FC5012F-7119-4D94-9717-3862E1C9384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a:extLst>
              <a:ext uri="{FF2B5EF4-FFF2-40B4-BE49-F238E27FC236}">
                <a16:creationId xmlns="" xmlns:a16="http://schemas.microsoft.com/office/drawing/2014/main" id="{19ED9A4A-D287-4207-9037-70DB007A1707}"/>
              </a:ext>
            </a:extLst>
          </p:cNvPr>
          <p:cNvSpPr>
            <a:spLocks noGrp="1"/>
          </p:cNvSpPr>
          <p:nvPr>
            <p:ph type="dt" sz="half" idx="10"/>
          </p:nvPr>
        </p:nvSpPr>
        <p:spPr/>
        <p:txBody>
          <a:bodyPr/>
          <a:lstStyle/>
          <a:p>
            <a:r>
              <a:rPr lang="de-DE"/>
              <a:t>10.06.2024</a:t>
            </a:r>
            <a:endParaRPr lang="en-US"/>
          </a:p>
        </p:txBody>
      </p:sp>
      <p:sp>
        <p:nvSpPr>
          <p:cNvPr id="5" name="Footer Placeholder 4">
            <a:extLst>
              <a:ext uri="{FF2B5EF4-FFF2-40B4-BE49-F238E27FC236}">
                <a16:creationId xmlns=""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042488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a:extLst>
              <a:ext uri="{FF2B5EF4-FFF2-40B4-BE49-F238E27FC236}">
                <a16:creationId xmlns=""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a:extLst>
              <a:ext uri="{FF2B5EF4-FFF2-40B4-BE49-F238E27FC236}">
                <a16:creationId xmlns="" xmlns:a16="http://schemas.microsoft.com/office/drawing/2014/main" id="{41D2603B-9ACE-4FA9-805B-9B91EB63DF7D}"/>
              </a:ext>
            </a:extLst>
          </p:cNvPr>
          <p:cNvSpPr>
            <a:spLocks noGrp="1"/>
          </p:cNvSpPr>
          <p:nvPr>
            <p:ph type="dt" sz="half" idx="10"/>
          </p:nvPr>
        </p:nvSpPr>
        <p:spPr/>
        <p:txBody>
          <a:bodyPr/>
          <a:lstStyle/>
          <a:p>
            <a:r>
              <a:rPr lang="de-DE"/>
              <a:t>10.06.2024</a:t>
            </a:r>
            <a:endParaRPr lang="en-US"/>
          </a:p>
        </p:txBody>
      </p:sp>
      <p:sp>
        <p:nvSpPr>
          <p:cNvPr id="5" name="Footer Placeholder 4">
            <a:extLst>
              <a:ext uri="{FF2B5EF4-FFF2-40B4-BE49-F238E27FC236}">
                <a16:creationId xmlns=""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48408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de-DE"/>
              <a:t>Mastertitelformat bearbeiten</a:t>
            </a:r>
            <a:endParaRPr lang="en-US" dirty="0"/>
          </a:p>
        </p:txBody>
      </p:sp>
      <p:sp>
        <p:nvSpPr>
          <p:cNvPr id="3" name="Content Placeholder 2">
            <a:extLst>
              <a:ext uri="{FF2B5EF4-FFF2-40B4-BE49-F238E27FC236}">
                <a16:creationId xmlns=""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a:extLst>
              <a:ext uri="{FF2B5EF4-FFF2-40B4-BE49-F238E27FC236}">
                <a16:creationId xmlns=""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r>
              <a:rPr lang="de-DE"/>
              <a:t>10.06.2024</a:t>
            </a:r>
            <a:endParaRPr lang="en-US"/>
          </a:p>
        </p:txBody>
      </p:sp>
      <p:sp>
        <p:nvSpPr>
          <p:cNvPr id="5" name="Footer Placeholder 4">
            <a:extLst>
              <a:ext uri="{FF2B5EF4-FFF2-40B4-BE49-F238E27FC236}">
                <a16:creationId xmlns=""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670952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de-DE"/>
              <a:t>Mastertitelformat bearbeiten</a:t>
            </a:r>
            <a:endParaRPr lang="en-US" dirty="0"/>
          </a:p>
        </p:txBody>
      </p:sp>
      <p:sp>
        <p:nvSpPr>
          <p:cNvPr id="3" name="Text Placeholder 2">
            <a:extLst>
              <a:ext uri="{FF2B5EF4-FFF2-40B4-BE49-F238E27FC236}">
                <a16:creationId xmlns=""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a:extLst>
              <a:ext uri="{FF2B5EF4-FFF2-40B4-BE49-F238E27FC236}">
                <a16:creationId xmlns="" xmlns:a16="http://schemas.microsoft.com/office/drawing/2014/main" id="{D48BFA7D-4401-4285-802B-1579165F0D6D}"/>
              </a:ext>
            </a:extLst>
          </p:cNvPr>
          <p:cNvSpPr>
            <a:spLocks noGrp="1"/>
          </p:cNvSpPr>
          <p:nvPr>
            <p:ph type="dt" sz="half" idx="10"/>
          </p:nvPr>
        </p:nvSpPr>
        <p:spPr/>
        <p:txBody>
          <a:bodyPr/>
          <a:lstStyle/>
          <a:p>
            <a:r>
              <a:rPr lang="de-DE"/>
              <a:t>10.06.2024</a:t>
            </a:r>
            <a:endParaRPr lang="en-US"/>
          </a:p>
        </p:txBody>
      </p:sp>
      <p:sp>
        <p:nvSpPr>
          <p:cNvPr id="5" name="Footer Placeholder 4">
            <a:extLst>
              <a:ext uri="{FF2B5EF4-FFF2-40B4-BE49-F238E27FC236}">
                <a16:creationId xmlns=""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9578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de-DE"/>
              <a:t>Mastertitelformat bearbeiten</a:t>
            </a:r>
            <a:endParaRPr lang="en-US" dirty="0"/>
          </a:p>
        </p:txBody>
      </p:sp>
      <p:sp>
        <p:nvSpPr>
          <p:cNvPr id="3" name="Content Placeholder 2">
            <a:extLst>
              <a:ext uri="{FF2B5EF4-FFF2-40B4-BE49-F238E27FC236}">
                <a16:creationId xmlns=""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a:extLst>
              <a:ext uri="{FF2B5EF4-FFF2-40B4-BE49-F238E27FC236}">
                <a16:creationId xmlns=""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a:extLst>
              <a:ext uri="{FF2B5EF4-FFF2-40B4-BE49-F238E27FC236}">
                <a16:creationId xmlns=""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r>
              <a:rPr lang="de-DE"/>
              <a:t>10.06.2024</a:t>
            </a:r>
            <a:endParaRPr lang="en-US"/>
          </a:p>
        </p:txBody>
      </p:sp>
      <p:sp>
        <p:nvSpPr>
          <p:cNvPr id="6" name="Footer Placeholder 5">
            <a:extLst>
              <a:ext uri="{FF2B5EF4-FFF2-40B4-BE49-F238E27FC236}">
                <a16:creationId xmlns=""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599278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de-DE"/>
              <a:t>Mastertitelformat bearbeiten</a:t>
            </a:r>
            <a:endParaRPr lang="en-US" dirty="0"/>
          </a:p>
        </p:txBody>
      </p:sp>
      <p:sp>
        <p:nvSpPr>
          <p:cNvPr id="3" name="Text Placeholder 2">
            <a:extLst>
              <a:ext uri="{FF2B5EF4-FFF2-40B4-BE49-F238E27FC236}">
                <a16:creationId xmlns=""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a:extLst>
              <a:ext uri="{FF2B5EF4-FFF2-40B4-BE49-F238E27FC236}">
                <a16:creationId xmlns=""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a:extLst>
              <a:ext uri="{FF2B5EF4-FFF2-40B4-BE49-F238E27FC236}">
                <a16:creationId xmlns=""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a:extLst>
              <a:ext uri="{FF2B5EF4-FFF2-40B4-BE49-F238E27FC236}">
                <a16:creationId xmlns=""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a:extLst>
              <a:ext uri="{FF2B5EF4-FFF2-40B4-BE49-F238E27FC236}">
                <a16:creationId xmlns=""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r>
              <a:rPr lang="de-DE"/>
              <a:t>10.06.2024</a:t>
            </a:r>
            <a:endParaRPr lang="en-US"/>
          </a:p>
        </p:txBody>
      </p:sp>
      <p:sp>
        <p:nvSpPr>
          <p:cNvPr id="8" name="Footer Placeholder 7">
            <a:extLst>
              <a:ext uri="{FF2B5EF4-FFF2-40B4-BE49-F238E27FC236}">
                <a16:creationId xmlns=""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144561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de-DE"/>
              <a:t>Mastertitelformat bearbeiten</a:t>
            </a:r>
            <a:endParaRPr lang="en-US" dirty="0"/>
          </a:p>
        </p:txBody>
      </p:sp>
      <p:sp>
        <p:nvSpPr>
          <p:cNvPr id="3" name="Date Placeholder 2">
            <a:extLst>
              <a:ext uri="{FF2B5EF4-FFF2-40B4-BE49-F238E27FC236}">
                <a16:creationId xmlns="" xmlns:a16="http://schemas.microsoft.com/office/drawing/2014/main" id="{67C91241-A315-4643-91E5-CF2C25CC903A}"/>
              </a:ext>
            </a:extLst>
          </p:cNvPr>
          <p:cNvSpPr>
            <a:spLocks noGrp="1"/>
          </p:cNvSpPr>
          <p:nvPr>
            <p:ph type="dt" sz="half" idx="10"/>
          </p:nvPr>
        </p:nvSpPr>
        <p:spPr/>
        <p:txBody>
          <a:bodyPr/>
          <a:lstStyle/>
          <a:p>
            <a:r>
              <a:rPr lang="de-DE"/>
              <a:t>10.06.2024</a:t>
            </a:r>
            <a:endParaRPr lang="en-US"/>
          </a:p>
        </p:txBody>
      </p:sp>
      <p:sp>
        <p:nvSpPr>
          <p:cNvPr id="4" name="Footer Placeholder 3">
            <a:extLst>
              <a:ext uri="{FF2B5EF4-FFF2-40B4-BE49-F238E27FC236}">
                <a16:creationId xmlns=""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770161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AC447E0-1D4D-4EF2-B81B-4B2400EE3EDB}"/>
              </a:ext>
            </a:extLst>
          </p:cNvPr>
          <p:cNvSpPr>
            <a:spLocks noGrp="1"/>
          </p:cNvSpPr>
          <p:nvPr>
            <p:ph type="dt" sz="half" idx="10"/>
          </p:nvPr>
        </p:nvSpPr>
        <p:spPr/>
        <p:txBody>
          <a:bodyPr/>
          <a:lstStyle/>
          <a:p>
            <a:r>
              <a:rPr lang="de-DE"/>
              <a:t>10.06.2024</a:t>
            </a:r>
            <a:endParaRPr lang="en-US"/>
          </a:p>
        </p:txBody>
      </p:sp>
      <p:sp>
        <p:nvSpPr>
          <p:cNvPr id="3" name="Footer Placeholder 2">
            <a:extLst>
              <a:ext uri="{FF2B5EF4-FFF2-40B4-BE49-F238E27FC236}">
                <a16:creationId xmlns=""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153146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de-DE"/>
              <a:t>Mastertitelformat bearbeiten</a:t>
            </a:r>
            <a:endParaRPr lang="en-US" dirty="0"/>
          </a:p>
        </p:txBody>
      </p:sp>
      <p:sp>
        <p:nvSpPr>
          <p:cNvPr id="3" name="Content Placeholder 2">
            <a:extLst>
              <a:ext uri="{FF2B5EF4-FFF2-40B4-BE49-F238E27FC236}">
                <a16:creationId xmlns=""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a:extLst>
              <a:ext uri="{FF2B5EF4-FFF2-40B4-BE49-F238E27FC236}">
                <a16:creationId xmlns=""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a:extLst>
              <a:ext uri="{FF2B5EF4-FFF2-40B4-BE49-F238E27FC236}">
                <a16:creationId xmlns=""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r>
              <a:rPr lang="de-DE"/>
              <a:t>10.06.2024</a:t>
            </a:r>
            <a:endParaRPr lang="en-US" dirty="0"/>
          </a:p>
        </p:txBody>
      </p:sp>
      <p:sp>
        <p:nvSpPr>
          <p:cNvPr id="6" name="Footer Placeholder 5">
            <a:extLst>
              <a:ext uri="{FF2B5EF4-FFF2-40B4-BE49-F238E27FC236}">
                <a16:creationId xmlns=""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260159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de-DE"/>
              <a:t>Mastertitelformat bearbeiten</a:t>
            </a:r>
            <a:endParaRPr lang="en-US" dirty="0"/>
          </a:p>
        </p:txBody>
      </p:sp>
      <p:sp>
        <p:nvSpPr>
          <p:cNvPr id="3" name="Picture Placeholder 2">
            <a:extLst>
              <a:ext uri="{FF2B5EF4-FFF2-40B4-BE49-F238E27FC236}">
                <a16:creationId xmlns=""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a:extLst>
              <a:ext uri="{FF2B5EF4-FFF2-40B4-BE49-F238E27FC236}">
                <a16:creationId xmlns=""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a:extLst>
              <a:ext uri="{FF2B5EF4-FFF2-40B4-BE49-F238E27FC236}">
                <a16:creationId xmlns=""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r>
              <a:rPr lang="de-DE"/>
              <a:t>10.06.2024</a:t>
            </a:r>
            <a:endParaRPr lang="en-US"/>
          </a:p>
        </p:txBody>
      </p:sp>
      <p:sp>
        <p:nvSpPr>
          <p:cNvPr id="6" name="Footer Placeholder 5">
            <a:extLst>
              <a:ext uri="{FF2B5EF4-FFF2-40B4-BE49-F238E27FC236}">
                <a16:creationId xmlns=""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‹Nr.›</a:t>
            </a:fld>
            <a:endParaRPr lang="en-US"/>
          </a:p>
        </p:txBody>
      </p:sp>
    </p:spTree>
    <p:extLst>
      <p:ext uri="{BB962C8B-B14F-4D97-AF65-F5344CB8AC3E}">
        <p14:creationId xmlns:p14="http://schemas.microsoft.com/office/powerpoint/2010/main" val="3674089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a:extLst>
              <a:ext uri="{FF2B5EF4-FFF2-40B4-BE49-F238E27FC236}">
                <a16:creationId xmlns=""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a:extLst>
              <a:ext uri="{FF2B5EF4-FFF2-40B4-BE49-F238E27FC236}">
                <a16:creationId xmlns=""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de-DE"/>
              <a:t>10.06.2024</a:t>
            </a:r>
            <a:endParaRPr lang="en-US"/>
          </a:p>
        </p:txBody>
      </p:sp>
      <p:sp>
        <p:nvSpPr>
          <p:cNvPr id="5" name="Footer Placeholder 4">
            <a:extLst>
              <a:ext uri="{FF2B5EF4-FFF2-40B4-BE49-F238E27FC236}">
                <a16:creationId xmlns=""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‹Nr.›</a:t>
            </a:fld>
            <a:endParaRPr lang="en-US"/>
          </a:p>
        </p:txBody>
      </p:sp>
    </p:spTree>
    <p:extLst>
      <p:ext uri="{BB962C8B-B14F-4D97-AF65-F5344CB8AC3E}">
        <p14:creationId xmlns:p14="http://schemas.microsoft.com/office/powerpoint/2010/main" val="2893347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creativecommons.org/licenses/by-sa/4.0/legalcode.de"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oer-at-rlp.de/interview-mit-dr-marlis-minnich-vom-kompetenznetzwerk-sportunterricht-knsu/" TargetMode="External"/><Relationship Id="rId4" Type="http://schemas.openxmlformats.org/officeDocument/2006/relationships/hyperlink" Target="https://www.knsu.d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blog.zhaw.ch/digitalsozial/2021/11/25/didaktische-potenziale-von-open-educational-resources-oer-fuer-die-hochschullehr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uni-tuebingen.oerbw.de/edu-sharing/components/render/c91f8f07-7195-4f7c-b4c8-49acf362cdd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hdl.handle.net/10900.3/OER_SQGBXWNN"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patternpool.de/"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hyperlink" Target="mailto:oer-admin@ub.uni-tuebingen.de" TargetMode="External"/><Relationship Id="rId7" Type="http://schemas.openxmlformats.org/officeDocument/2006/relationships/image" Target="../media/image3.png"/><Relationship Id="rId2" Type="http://schemas.openxmlformats.org/officeDocument/2006/relationships/hyperlink" Target="mailto:verena.russlies@uni-tuebingen.de" TargetMode="External"/><Relationship Id="rId1" Type="http://schemas.openxmlformats.org/officeDocument/2006/relationships/slideLayout" Target="../slideLayouts/slideLayout6.xml"/><Relationship Id="rId6" Type="http://schemas.openxmlformats.org/officeDocument/2006/relationships/hyperlink" Target="https://creativecommons.org/licenses/by-sa/4.0/legalcode.de" TargetMode="External"/><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openpraxis.org/articles/10.5944/openpraxis.10.2.825"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log.bildungsserver.de/open-educational-practices-ist-viel-mehr-als-nur-der-einsatz-von-open-educational-resource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 xmlns:a16="http://schemas.microsoft.com/office/drawing/2014/main" id="{CBEA7981-4984-6C56-103A-109210FA6BB0}"/>
              </a:ext>
            </a:extLst>
          </p:cNvPr>
          <p:cNvSpPr>
            <a:spLocks noGrp="1"/>
          </p:cNvSpPr>
          <p:nvPr>
            <p:ph type="subTitle" idx="1"/>
          </p:nvPr>
        </p:nvSpPr>
        <p:spPr>
          <a:xfrm>
            <a:off x="5412260" y="4579854"/>
            <a:ext cx="5898898" cy="1481328"/>
          </a:xfrm>
        </p:spPr>
        <p:txBody>
          <a:bodyPr>
            <a:normAutofit/>
          </a:bodyPr>
          <a:lstStyle/>
          <a:p>
            <a:pPr algn="r"/>
            <a:r>
              <a:rPr lang="de-DE" sz="2000" dirty="0">
                <a:latin typeface="Avenir Next" panose="020B0503020202020204" pitchFamily="34" charset="0"/>
              </a:rPr>
              <a:t>Open Educational Practices (OEP) im Kontext von Hochschuldidaktik und Repositorien </a:t>
            </a:r>
          </a:p>
        </p:txBody>
      </p:sp>
      <p:sp>
        <p:nvSpPr>
          <p:cNvPr id="4" name="Rechteck 3">
            <a:extLst>
              <a:ext uri="{FF2B5EF4-FFF2-40B4-BE49-F238E27FC236}">
                <a16:creationId xmlns="" xmlns:a16="http://schemas.microsoft.com/office/drawing/2014/main" id="{8F7603DD-E788-1049-75DF-293777DD5DF8}"/>
              </a:ext>
            </a:extLst>
          </p:cNvPr>
          <p:cNvSpPr/>
          <p:nvPr/>
        </p:nvSpPr>
        <p:spPr>
          <a:xfrm>
            <a:off x="576072" y="615297"/>
            <a:ext cx="739980" cy="1623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 name="Gruppieren 11">
            <a:extLst>
              <a:ext uri="{FF2B5EF4-FFF2-40B4-BE49-F238E27FC236}">
                <a16:creationId xmlns="" xmlns:a16="http://schemas.microsoft.com/office/drawing/2014/main" id="{E2046A1A-831A-F9A7-8900-F1C43995B38E}"/>
              </a:ext>
            </a:extLst>
          </p:cNvPr>
          <p:cNvGrpSpPr/>
          <p:nvPr/>
        </p:nvGrpSpPr>
        <p:grpSpPr>
          <a:xfrm>
            <a:off x="8147365" y="6183704"/>
            <a:ext cx="3163792" cy="307777"/>
            <a:chOff x="8147365" y="6183704"/>
            <a:chExt cx="3163792" cy="307777"/>
          </a:xfrm>
        </p:grpSpPr>
        <p:pic>
          <p:nvPicPr>
            <p:cNvPr id="8" name="Grafik 7">
              <a:extLst>
                <a:ext uri="{FF2B5EF4-FFF2-40B4-BE49-F238E27FC236}">
                  <a16:creationId xmlns="" xmlns:a16="http://schemas.microsoft.com/office/drawing/2014/main" id="{0C7B5B53-1C44-8975-E39D-78ED0AD0FAB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7" name="Textfeld 6">
              <a:extLst>
                <a:ext uri="{FF2B5EF4-FFF2-40B4-BE49-F238E27FC236}">
                  <a16:creationId xmlns="" xmlns:a16="http://schemas.microsoft.com/office/drawing/2014/main" id="{0DE6BA65-2477-0BA0-03B4-A21BB2A1C82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5" name="Rechteckige Legende 4">
            <a:extLst>
              <a:ext uri="{FF2B5EF4-FFF2-40B4-BE49-F238E27FC236}">
                <a16:creationId xmlns="" xmlns:a16="http://schemas.microsoft.com/office/drawing/2014/main" id="{AEFA7BE7-A4A1-366B-9703-432492299DB0}"/>
              </a:ext>
            </a:extLst>
          </p:cNvPr>
          <p:cNvSpPr/>
          <p:nvPr/>
        </p:nvSpPr>
        <p:spPr>
          <a:xfrm>
            <a:off x="1371600" y="615297"/>
            <a:ext cx="9939557" cy="3324845"/>
          </a:xfrm>
          <a:custGeom>
            <a:avLst/>
            <a:gdLst>
              <a:gd name="connsiteX0" fmla="*/ 0 w 9939557"/>
              <a:gd name="connsiteY0" fmla="*/ 0 h 3324845"/>
              <a:gd name="connsiteX1" fmla="*/ 1656593 w 9939557"/>
              <a:gd name="connsiteY1" fmla="*/ 0 h 3324845"/>
              <a:gd name="connsiteX2" fmla="*/ 1656593 w 9939557"/>
              <a:gd name="connsiteY2" fmla="*/ 0 h 3324845"/>
              <a:gd name="connsiteX3" fmla="*/ 4141482 w 9939557"/>
              <a:gd name="connsiteY3" fmla="*/ 0 h 3324845"/>
              <a:gd name="connsiteX4" fmla="*/ 9939557 w 9939557"/>
              <a:gd name="connsiteY4" fmla="*/ 0 h 3324845"/>
              <a:gd name="connsiteX5" fmla="*/ 9939557 w 9939557"/>
              <a:gd name="connsiteY5" fmla="*/ 1939493 h 3324845"/>
              <a:gd name="connsiteX6" fmla="*/ 9939557 w 9939557"/>
              <a:gd name="connsiteY6" fmla="*/ 1939493 h 3324845"/>
              <a:gd name="connsiteX7" fmla="*/ 9939557 w 9939557"/>
              <a:gd name="connsiteY7" fmla="*/ 2770704 h 3324845"/>
              <a:gd name="connsiteX8" fmla="*/ 9939557 w 9939557"/>
              <a:gd name="connsiteY8" fmla="*/ 3324845 h 3324845"/>
              <a:gd name="connsiteX9" fmla="*/ 4141482 w 9939557"/>
              <a:gd name="connsiteY9" fmla="*/ 3324845 h 3324845"/>
              <a:gd name="connsiteX10" fmla="*/ 2899071 w 9939557"/>
              <a:gd name="connsiteY10" fmla="*/ 3740451 h 3324845"/>
              <a:gd name="connsiteX11" fmla="*/ 1656593 w 9939557"/>
              <a:gd name="connsiteY11" fmla="*/ 3324845 h 3324845"/>
              <a:gd name="connsiteX12" fmla="*/ 0 w 9939557"/>
              <a:gd name="connsiteY12" fmla="*/ 3324845 h 3324845"/>
              <a:gd name="connsiteX13" fmla="*/ 0 w 9939557"/>
              <a:gd name="connsiteY13" fmla="*/ 2770704 h 3324845"/>
              <a:gd name="connsiteX14" fmla="*/ 0 w 9939557"/>
              <a:gd name="connsiteY14" fmla="*/ 1939493 h 3324845"/>
              <a:gd name="connsiteX15" fmla="*/ 0 w 9939557"/>
              <a:gd name="connsiteY15" fmla="*/ 1939493 h 3324845"/>
              <a:gd name="connsiteX16" fmla="*/ 0 w 9939557"/>
              <a:gd name="connsiteY16" fmla="*/ 0 h 3324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939557" h="3324845" fill="none" extrusionOk="0">
                <a:moveTo>
                  <a:pt x="0" y="0"/>
                </a:moveTo>
                <a:cubicBezTo>
                  <a:pt x="355643" y="-9488"/>
                  <a:pt x="1268388" y="78450"/>
                  <a:pt x="1656593" y="0"/>
                </a:cubicBezTo>
                <a:lnTo>
                  <a:pt x="1656593" y="0"/>
                </a:lnTo>
                <a:cubicBezTo>
                  <a:pt x="2084547" y="-67931"/>
                  <a:pt x="3480193" y="145570"/>
                  <a:pt x="4141482" y="0"/>
                </a:cubicBezTo>
                <a:cubicBezTo>
                  <a:pt x="5343514" y="64656"/>
                  <a:pt x="7772038" y="-17807"/>
                  <a:pt x="9939557" y="0"/>
                </a:cubicBezTo>
                <a:cubicBezTo>
                  <a:pt x="10023174" y="446417"/>
                  <a:pt x="9920471" y="1044642"/>
                  <a:pt x="9939557" y="1939493"/>
                </a:cubicBezTo>
                <a:lnTo>
                  <a:pt x="9939557" y="1939493"/>
                </a:lnTo>
                <a:cubicBezTo>
                  <a:pt x="10012148" y="2227217"/>
                  <a:pt x="9877904" y="2534307"/>
                  <a:pt x="9939557" y="2770704"/>
                </a:cubicBezTo>
                <a:cubicBezTo>
                  <a:pt x="9953300" y="2828879"/>
                  <a:pt x="9911091" y="3227115"/>
                  <a:pt x="9939557" y="3324845"/>
                </a:cubicBezTo>
                <a:cubicBezTo>
                  <a:pt x="8645713" y="3235331"/>
                  <a:pt x="5344425" y="3335898"/>
                  <a:pt x="4141482" y="3324845"/>
                </a:cubicBezTo>
                <a:cubicBezTo>
                  <a:pt x="3729592" y="3486949"/>
                  <a:pt x="3434367" y="3464135"/>
                  <a:pt x="2899071" y="3740451"/>
                </a:cubicBezTo>
                <a:cubicBezTo>
                  <a:pt x="2268649" y="3594998"/>
                  <a:pt x="1887852" y="3475421"/>
                  <a:pt x="1656593" y="3324845"/>
                </a:cubicBezTo>
                <a:cubicBezTo>
                  <a:pt x="977524" y="3326870"/>
                  <a:pt x="176936" y="3342762"/>
                  <a:pt x="0" y="3324845"/>
                </a:cubicBezTo>
                <a:cubicBezTo>
                  <a:pt x="32815" y="3102238"/>
                  <a:pt x="35199" y="3032603"/>
                  <a:pt x="0" y="2770704"/>
                </a:cubicBezTo>
                <a:cubicBezTo>
                  <a:pt x="-1539" y="2642962"/>
                  <a:pt x="32037" y="2089708"/>
                  <a:pt x="0" y="1939493"/>
                </a:cubicBezTo>
                <a:lnTo>
                  <a:pt x="0" y="1939493"/>
                </a:lnTo>
                <a:cubicBezTo>
                  <a:pt x="74578" y="1010666"/>
                  <a:pt x="87976" y="506344"/>
                  <a:pt x="0" y="0"/>
                </a:cubicBezTo>
                <a:close/>
              </a:path>
              <a:path w="9939557" h="3324845" stroke="0" extrusionOk="0">
                <a:moveTo>
                  <a:pt x="0" y="0"/>
                </a:moveTo>
                <a:cubicBezTo>
                  <a:pt x="597952" y="-13769"/>
                  <a:pt x="1351659" y="-62519"/>
                  <a:pt x="1656593" y="0"/>
                </a:cubicBezTo>
                <a:lnTo>
                  <a:pt x="1656593" y="0"/>
                </a:lnTo>
                <a:cubicBezTo>
                  <a:pt x="1993031" y="132882"/>
                  <a:pt x="3222329" y="-84951"/>
                  <a:pt x="4141482" y="0"/>
                </a:cubicBezTo>
                <a:cubicBezTo>
                  <a:pt x="6215367" y="-134600"/>
                  <a:pt x="8965988" y="157196"/>
                  <a:pt x="9939557" y="0"/>
                </a:cubicBezTo>
                <a:cubicBezTo>
                  <a:pt x="9959744" y="650280"/>
                  <a:pt x="10092037" y="1340486"/>
                  <a:pt x="9939557" y="1939493"/>
                </a:cubicBezTo>
                <a:lnTo>
                  <a:pt x="9939557" y="1939493"/>
                </a:lnTo>
                <a:cubicBezTo>
                  <a:pt x="9944074" y="2330969"/>
                  <a:pt x="9884572" y="2638059"/>
                  <a:pt x="9939557" y="2770704"/>
                </a:cubicBezTo>
                <a:cubicBezTo>
                  <a:pt x="9890463" y="2927269"/>
                  <a:pt x="9926689" y="3156993"/>
                  <a:pt x="9939557" y="3324845"/>
                </a:cubicBezTo>
                <a:cubicBezTo>
                  <a:pt x="9084463" y="3276614"/>
                  <a:pt x="6793741" y="3409300"/>
                  <a:pt x="4141482" y="3324845"/>
                </a:cubicBezTo>
                <a:cubicBezTo>
                  <a:pt x="3923745" y="3280615"/>
                  <a:pt x="3327086" y="3634938"/>
                  <a:pt x="2899071" y="3740451"/>
                </a:cubicBezTo>
                <a:cubicBezTo>
                  <a:pt x="2615002" y="3536129"/>
                  <a:pt x="2126676" y="3387351"/>
                  <a:pt x="1656593" y="3324845"/>
                </a:cubicBezTo>
                <a:cubicBezTo>
                  <a:pt x="1328827" y="3365923"/>
                  <a:pt x="165870" y="3353422"/>
                  <a:pt x="0" y="3324845"/>
                </a:cubicBezTo>
                <a:cubicBezTo>
                  <a:pt x="40711" y="3055402"/>
                  <a:pt x="34178" y="2905908"/>
                  <a:pt x="0" y="2770704"/>
                </a:cubicBezTo>
                <a:cubicBezTo>
                  <a:pt x="-25512" y="2466325"/>
                  <a:pt x="-60360" y="2139862"/>
                  <a:pt x="0" y="1939493"/>
                </a:cubicBezTo>
                <a:lnTo>
                  <a:pt x="0" y="1939493"/>
                </a:lnTo>
                <a:cubicBezTo>
                  <a:pt x="-90115" y="1685019"/>
                  <a:pt x="-123441" y="682248"/>
                  <a:pt x="0" y="0"/>
                </a:cubicBezTo>
                <a:close/>
              </a:path>
            </a:pathLst>
          </a:custGeom>
          <a:solidFill>
            <a:srgbClr val="FFD54E"/>
          </a:solidFill>
          <a:ln w="25400">
            <a:extLst>
              <a:ext uri="{C807C97D-BFC1-408E-A445-0C87EB9F89A2}">
                <ask:lineSketchStyleProps xmlns="" xmlns:ask="http://schemas.microsoft.com/office/drawing/2018/sketchyshapes" sd="1219033472">
                  <a:prstGeom prst="wedgeRectCallout">
                    <a:avLst/>
                  </a:prstGeom>
                  <ask:type>
                    <ask:lineSketchCurved/>
                  </ask:type>
                </ask:lineSketchStyleProps>
              </a:ext>
            </a:extLst>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Titel 8">
            <a:extLst>
              <a:ext uri="{FF2B5EF4-FFF2-40B4-BE49-F238E27FC236}">
                <a16:creationId xmlns="" xmlns:a16="http://schemas.microsoft.com/office/drawing/2014/main" id="{8EF5169D-5F43-0073-44B4-AB16627CC053}"/>
              </a:ext>
            </a:extLst>
          </p:cNvPr>
          <p:cNvSpPr>
            <a:spLocks noGrp="1"/>
          </p:cNvSpPr>
          <p:nvPr>
            <p:ph type="ctrTitle"/>
          </p:nvPr>
        </p:nvSpPr>
        <p:spPr>
          <a:xfrm>
            <a:off x="1854149" y="1804946"/>
            <a:ext cx="8974458" cy="1624054"/>
          </a:xfrm>
        </p:spPr>
        <p:txBody>
          <a:bodyPr>
            <a:noAutofit/>
          </a:bodyPr>
          <a:lstStyle/>
          <a:p>
            <a:r>
              <a:rPr lang="de-DE" sz="3600" b="1" dirty="0">
                <a:latin typeface="Avenir Next" panose="020B0503020202020204" pitchFamily="34" charset="0"/>
              </a:rPr>
              <a:t>Grau, teurer Freund, ist alle Theorie,</a:t>
            </a:r>
            <a:br>
              <a:rPr lang="de-DE" sz="3600" b="1" dirty="0">
                <a:latin typeface="Avenir Next" panose="020B0503020202020204" pitchFamily="34" charset="0"/>
              </a:rPr>
            </a:br>
            <a:r>
              <a:rPr lang="de-DE" sz="3600" b="1" dirty="0">
                <a:latin typeface="Avenir Next" panose="020B0503020202020204" pitchFamily="34" charset="0"/>
              </a:rPr>
              <a:t>Und grün des Lebens </a:t>
            </a:r>
            <a:r>
              <a:rPr lang="de-DE" sz="3600" b="1" dirty="0" err="1">
                <a:latin typeface="Avenir Next" panose="020B0503020202020204" pitchFamily="34" charset="0"/>
              </a:rPr>
              <a:t>goldner</a:t>
            </a:r>
            <a:r>
              <a:rPr lang="de-DE" sz="3600" b="1" dirty="0">
                <a:latin typeface="Avenir Next" panose="020B0503020202020204" pitchFamily="34" charset="0"/>
              </a:rPr>
              <a:t> Baum.</a:t>
            </a:r>
            <a:endParaRPr lang="de-DE" sz="3600" dirty="0"/>
          </a:p>
        </p:txBody>
      </p:sp>
      <p:pic>
        <p:nvPicPr>
          <p:cNvPr id="11" name="Grafik 10" descr="Gehirn im Kopf mit einfarbiger Füllung">
            <a:extLst>
              <a:ext uri="{FF2B5EF4-FFF2-40B4-BE49-F238E27FC236}">
                <a16:creationId xmlns="" xmlns:a16="http://schemas.microsoft.com/office/drawing/2014/main" id="{40A88603-AEAD-ECD7-634E-0BD1E8AFD49E}"/>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3127171" y="4579854"/>
            <a:ext cx="1286164" cy="1286164"/>
          </a:xfrm>
          <a:prstGeom prst="rect">
            <a:avLst/>
          </a:prstGeom>
          <a:effectLst>
            <a:outerShdw blurRad="76200" dir="18900000" sy="23000" kx="-1200000" algn="bl" rotWithShape="0">
              <a:prstClr val="black">
                <a:alpha val="20000"/>
              </a:prstClr>
            </a:outerShdw>
          </a:effectLst>
        </p:spPr>
      </p:pic>
    </p:spTree>
    <p:extLst>
      <p:ext uri="{BB962C8B-B14F-4D97-AF65-F5344CB8AC3E}">
        <p14:creationId xmlns:p14="http://schemas.microsoft.com/office/powerpoint/2010/main" val="3151223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Vier Dimensionen (Bellinger/</a:t>
            </a:r>
            <a:r>
              <a:rPr lang="de-DE" sz="1800" dirty="0" err="1">
                <a:latin typeface="Avenir Next" panose="020B0503020202020204" pitchFamily="34" charset="0"/>
              </a:rPr>
              <a:t>Mayrberger</a:t>
            </a:r>
            <a:r>
              <a:rPr lang="de-DE" sz="1800" dirty="0">
                <a:latin typeface="Avenir Next" panose="020B0503020202020204" pitchFamily="34" charset="0"/>
              </a:rPr>
              <a:t> 2019)</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10</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3" name="Textplatzhalter 2">
            <a:extLst>
              <a:ext uri="{FF2B5EF4-FFF2-40B4-BE49-F238E27FC236}">
                <a16:creationId xmlns="" xmlns:a16="http://schemas.microsoft.com/office/drawing/2014/main" id="{D204E81E-84D3-3D93-CC9F-195F2DC47CD5}"/>
              </a:ext>
            </a:extLst>
          </p:cNvPr>
          <p:cNvSpPr txBox="1">
            <a:spLocks/>
          </p:cNvSpPr>
          <p:nvPr/>
        </p:nvSpPr>
        <p:spPr bwMode="auto">
          <a:xfrm>
            <a:off x="1115568" y="2097740"/>
            <a:ext cx="10168128" cy="4200010"/>
          </a:xfrm>
          <a:prstGeom prst="rect">
            <a:avLst/>
          </a:prstGeom>
        </p:spPr>
        <p:txBody>
          <a:bodyPr vert="horz" lIns="91440" tIns="45720" rIns="91440" bIns="45720" rtlCol="0" anchor="ctr">
            <a:normAutofit/>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buNone/>
              <a:defRPr/>
            </a:pPr>
            <a:r>
              <a:rPr lang="de-DE" sz="2800" dirty="0">
                <a:latin typeface="Avenir Next" panose="020B0503020202020204" pitchFamily="34" charset="0"/>
              </a:rPr>
              <a:t>OEP im Sinne </a:t>
            </a:r>
            <a:r>
              <a:rPr lang="de-DE" sz="2800" b="1" dirty="0">
                <a:latin typeface="Avenir Next" panose="020B0503020202020204" pitchFamily="34" charset="0"/>
              </a:rPr>
              <a:t>«sehr eng»</a:t>
            </a:r>
          </a:p>
          <a:p>
            <a:pPr marL="0" indent="0" algn="l">
              <a:buNone/>
              <a:defRPr/>
            </a:pPr>
            <a:endParaRPr lang="de-DE" sz="2400" dirty="0">
              <a:latin typeface="Avenir Next" panose="020B0503020202020204" pitchFamily="34" charset="0"/>
            </a:endParaRPr>
          </a:p>
          <a:p>
            <a:pPr marL="342900" indent="-342900" algn="l">
              <a:buFont typeface="Wingdings" pitchFamily="2" charset="2"/>
              <a:buChar char="Ø"/>
              <a:defRPr/>
            </a:pPr>
            <a:r>
              <a:rPr lang="de-DE" sz="2400" dirty="0">
                <a:latin typeface="Avenir Next" panose="020B0503020202020204" pitchFamily="34" charset="0"/>
              </a:rPr>
              <a:t>Umfasst die Verwendung von OER in offenen oder geschlossenen Lernszenarien, wie bspw. im Kontext von MOOCs oder anderen Formen von Online-Kursen (institutionelle Mikroebene).</a:t>
            </a:r>
          </a:p>
        </p:txBody>
      </p:sp>
    </p:spTree>
    <p:extLst>
      <p:ext uri="{BB962C8B-B14F-4D97-AF65-F5344CB8AC3E}">
        <p14:creationId xmlns:p14="http://schemas.microsoft.com/office/powerpoint/2010/main" val="1514749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Differenzierung von OEP und OER</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11</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3" name="Textplatzhalter 2">
            <a:extLst>
              <a:ext uri="{FF2B5EF4-FFF2-40B4-BE49-F238E27FC236}">
                <a16:creationId xmlns="" xmlns:a16="http://schemas.microsoft.com/office/drawing/2014/main" id="{D08F9628-A987-E831-E811-F1C3ADDC8E8D}"/>
              </a:ext>
            </a:extLst>
          </p:cNvPr>
          <p:cNvSpPr txBox="1">
            <a:spLocks/>
          </p:cNvSpPr>
          <p:nvPr/>
        </p:nvSpPr>
        <p:spPr bwMode="auto">
          <a:xfrm>
            <a:off x="1115568" y="2137271"/>
            <a:ext cx="10168128" cy="3944039"/>
          </a:xfrm>
          <a:prstGeom prst="rect">
            <a:avLst/>
          </a:prstGeom>
        </p:spPr>
        <p:txBody>
          <a:bodyPr vert="horz" lIns="91440" tIns="45720" rIns="91440" bIns="45720" rtlCol="0" anchor="ctr">
            <a:noAutofit/>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Bef>
                <a:spcPts val="0"/>
              </a:spcBef>
              <a:spcAft>
                <a:spcPts val="0"/>
              </a:spcAft>
              <a:defRPr/>
            </a:pPr>
            <a:r>
              <a:rPr lang="de-DE" sz="2000" b="1" dirty="0">
                <a:solidFill>
                  <a:schemeClr val="bg1">
                    <a:lumMod val="50000"/>
                  </a:schemeClr>
                </a:solidFill>
                <a:latin typeface="Avenir Next" panose="020B0503020202020204" pitchFamily="34" charset="0"/>
              </a:rPr>
              <a:t>Bislang</a:t>
            </a:r>
          </a:p>
          <a:p>
            <a:pPr marL="914400" lvl="1" indent="-457200">
              <a:spcBef>
                <a:spcPts val="0"/>
              </a:spcBef>
              <a:spcAft>
                <a:spcPts val="0"/>
              </a:spcAft>
              <a:buFont typeface="Arial" panose="020B0604020202020204" pitchFamily="34" charset="0"/>
              <a:buChar char="•"/>
              <a:defRPr/>
            </a:pPr>
            <a:r>
              <a:rPr lang="de-DE" sz="2000" dirty="0">
                <a:solidFill>
                  <a:schemeClr val="bg1">
                    <a:lumMod val="50000"/>
                  </a:schemeClr>
                </a:solidFill>
                <a:latin typeface="Avenir Next" panose="020B0503020202020204" pitchFamily="34" charset="0"/>
              </a:rPr>
              <a:t>OEP sind die Handlungsbereiche von OER</a:t>
            </a:r>
            <a:br>
              <a:rPr lang="de-DE" sz="2000" dirty="0">
                <a:solidFill>
                  <a:schemeClr val="bg1">
                    <a:lumMod val="50000"/>
                  </a:schemeClr>
                </a:solidFill>
                <a:latin typeface="Avenir Next" panose="020B0503020202020204" pitchFamily="34" charset="0"/>
              </a:rPr>
            </a:br>
            <a:r>
              <a:rPr lang="de-DE" sz="2000" dirty="0">
                <a:solidFill>
                  <a:schemeClr val="bg1">
                    <a:lumMod val="50000"/>
                  </a:schemeClr>
                </a:solidFill>
                <a:latin typeface="Avenir Next" panose="020B0503020202020204" pitchFamily="34" charset="0"/>
              </a:rPr>
              <a:t>(Suchen, Finden, Erstellen, Verändern, Teilen …)</a:t>
            </a:r>
          </a:p>
          <a:p>
            <a:pPr marL="914400" lvl="1" indent="-457200">
              <a:spcBef>
                <a:spcPts val="0"/>
              </a:spcBef>
              <a:spcAft>
                <a:spcPts val="0"/>
              </a:spcAft>
              <a:buFont typeface="Arial" panose="020B0604020202020204" pitchFamily="34" charset="0"/>
              <a:buChar char="•"/>
              <a:defRPr/>
            </a:pPr>
            <a:r>
              <a:rPr lang="de-DE" sz="2000" dirty="0">
                <a:solidFill>
                  <a:schemeClr val="bg1">
                    <a:lumMod val="50000"/>
                  </a:schemeClr>
                </a:solidFill>
                <a:latin typeface="Avenir Next" panose="020B0503020202020204" pitchFamily="34" charset="0"/>
              </a:rPr>
              <a:t>OEP ist der Einsatz bzw. die Verwendung von OER</a:t>
            </a:r>
            <a:r>
              <a:rPr lang="de-DE" sz="2000" dirty="0">
                <a:latin typeface="Avenir Next" panose="020B0503020202020204" pitchFamily="34" charset="0"/>
              </a:rPr>
              <a:t/>
            </a:r>
            <a:br>
              <a:rPr lang="de-DE" sz="2000" dirty="0">
                <a:latin typeface="Avenir Next" panose="020B0503020202020204" pitchFamily="34" charset="0"/>
              </a:rPr>
            </a:br>
            <a:endParaRPr lang="de-DE" sz="2000" dirty="0">
              <a:latin typeface="Avenir Next" panose="020B0503020202020204" pitchFamily="34" charset="0"/>
            </a:endParaRPr>
          </a:p>
          <a:p>
            <a:pPr algn="l">
              <a:spcBef>
                <a:spcPts val="0"/>
              </a:spcBef>
              <a:spcAft>
                <a:spcPts val="0"/>
              </a:spcAft>
              <a:defRPr/>
            </a:pPr>
            <a:r>
              <a:rPr lang="de-DE" sz="2000" b="1" dirty="0">
                <a:solidFill>
                  <a:schemeClr val="bg1">
                    <a:lumMod val="50000"/>
                  </a:schemeClr>
                </a:solidFill>
                <a:latin typeface="Avenir Next" panose="020B0503020202020204" pitchFamily="34" charset="0"/>
              </a:rPr>
              <a:t>„</a:t>
            </a:r>
            <a:r>
              <a:rPr lang="de-DE" sz="2000" b="1" dirty="0" err="1">
                <a:solidFill>
                  <a:schemeClr val="bg1">
                    <a:lumMod val="50000"/>
                  </a:schemeClr>
                </a:solidFill>
                <a:latin typeface="Avenir Next" panose="020B0503020202020204" pitchFamily="34" charset="0"/>
              </a:rPr>
              <a:t>Decoupling</a:t>
            </a:r>
            <a:r>
              <a:rPr lang="de-DE" sz="2000" b="1" dirty="0">
                <a:solidFill>
                  <a:schemeClr val="bg1">
                    <a:lumMod val="50000"/>
                  </a:schemeClr>
                </a:solidFill>
                <a:latin typeface="Avenir Next" panose="020B0503020202020204" pitchFamily="34" charset="0"/>
              </a:rPr>
              <a:t>“ OER and OEP</a:t>
            </a:r>
          </a:p>
          <a:p>
            <a:pPr marL="914400" lvl="1" indent="-457200">
              <a:spcBef>
                <a:spcPts val="0"/>
              </a:spcBef>
              <a:spcAft>
                <a:spcPts val="0"/>
              </a:spcAft>
              <a:buFont typeface="Arial" panose="020B0604020202020204" pitchFamily="34" charset="0"/>
              <a:buChar char="•"/>
              <a:defRPr/>
            </a:pPr>
            <a:r>
              <a:rPr lang="de-DE" sz="2000" dirty="0">
                <a:solidFill>
                  <a:schemeClr val="bg1">
                    <a:lumMod val="50000"/>
                  </a:schemeClr>
                </a:solidFill>
                <a:latin typeface="Avenir Next" panose="020B0503020202020204" pitchFamily="34" charset="0"/>
              </a:rPr>
              <a:t>OEP sind mit und ohne OER möglich (!?)</a:t>
            </a:r>
          </a:p>
          <a:p>
            <a:pPr marL="914400" lvl="1" indent="-457200">
              <a:spcBef>
                <a:spcPts val="0"/>
              </a:spcBef>
              <a:spcAft>
                <a:spcPts val="0"/>
              </a:spcAft>
              <a:buFont typeface="Arial" panose="020B0604020202020204" pitchFamily="34" charset="0"/>
              <a:buChar char="•"/>
              <a:defRPr/>
            </a:pPr>
            <a:r>
              <a:rPr lang="de-DE" sz="2000" dirty="0">
                <a:solidFill>
                  <a:schemeClr val="bg1">
                    <a:lumMod val="50000"/>
                  </a:schemeClr>
                </a:solidFill>
                <a:latin typeface="Avenir Next" panose="020B0503020202020204" pitchFamily="34" charset="0"/>
              </a:rPr>
              <a:t>OEP fördern OER – OER fördern OEP?</a:t>
            </a:r>
          </a:p>
          <a:p>
            <a:pPr marL="914400" lvl="1" indent="-457200">
              <a:spcBef>
                <a:spcPts val="0"/>
              </a:spcBef>
              <a:spcAft>
                <a:spcPts val="0"/>
              </a:spcAft>
              <a:buFont typeface="Arial" panose="020B0604020202020204" pitchFamily="34" charset="0"/>
              <a:buChar char="•"/>
              <a:defRPr/>
            </a:pPr>
            <a:r>
              <a:rPr lang="de-DE" sz="2000" dirty="0">
                <a:solidFill>
                  <a:schemeClr val="bg1">
                    <a:lumMod val="50000"/>
                  </a:schemeClr>
                </a:solidFill>
                <a:latin typeface="Avenir Next" panose="020B0503020202020204" pitchFamily="34" charset="0"/>
              </a:rPr>
              <a:t>Benötigen eine </a:t>
            </a:r>
            <a:r>
              <a:rPr lang="de-DE" sz="2000" u="sng" dirty="0">
                <a:solidFill>
                  <a:schemeClr val="bg1">
                    <a:lumMod val="50000"/>
                  </a:schemeClr>
                </a:solidFill>
                <a:latin typeface="Avenir Next" panose="020B0503020202020204" pitchFamily="34" charset="0"/>
              </a:rPr>
              <a:t>offene</a:t>
            </a:r>
            <a:r>
              <a:rPr lang="de-DE" sz="2000" dirty="0">
                <a:solidFill>
                  <a:schemeClr val="bg1">
                    <a:lumMod val="50000"/>
                  </a:schemeClr>
                </a:solidFill>
                <a:latin typeface="Avenir Next" panose="020B0503020202020204" pitchFamily="34" charset="0"/>
              </a:rPr>
              <a:t> Infrastruktur</a:t>
            </a:r>
            <a:r>
              <a:rPr lang="de-DE" sz="2000" dirty="0">
                <a:latin typeface="Avenir Next" panose="020B0503020202020204" pitchFamily="34" charset="0"/>
              </a:rPr>
              <a:t/>
            </a:r>
            <a:br>
              <a:rPr lang="de-DE" sz="2000" dirty="0">
                <a:latin typeface="Avenir Next" panose="020B0503020202020204" pitchFamily="34" charset="0"/>
              </a:rPr>
            </a:br>
            <a:endParaRPr lang="de-DE" sz="2000" dirty="0">
              <a:latin typeface="Avenir Next" panose="020B0503020202020204" pitchFamily="34" charset="0"/>
            </a:endParaRPr>
          </a:p>
          <a:p>
            <a:pPr algn="l">
              <a:spcBef>
                <a:spcPts val="0"/>
              </a:spcBef>
              <a:spcAft>
                <a:spcPts val="0"/>
              </a:spcAft>
              <a:defRPr/>
            </a:pPr>
            <a:r>
              <a:rPr lang="de-DE" sz="2000" dirty="0">
                <a:latin typeface="Avenir Next" panose="020B0503020202020204" pitchFamily="34" charset="0"/>
              </a:rPr>
              <a:t>Bedeutung von „Interoperabilität“ (organisatorisches, didaktisches und rechtliches Verständnis) in diesem Zusammenhang.</a:t>
            </a:r>
          </a:p>
        </p:txBody>
      </p:sp>
    </p:spTree>
    <p:extLst>
      <p:ext uri="{BB962C8B-B14F-4D97-AF65-F5344CB8AC3E}">
        <p14:creationId xmlns:p14="http://schemas.microsoft.com/office/powerpoint/2010/main" val="2965607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Differenzierung von OEP und OER</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12</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graphicFrame>
        <p:nvGraphicFramePr>
          <p:cNvPr id="13" name="Diagramm 12">
            <a:extLst>
              <a:ext uri="{FF2B5EF4-FFF2-40B4-BE49-F238E27FC236}">
                <a16:creationId xmlns="" xmlns:a16="http://schemas.microsoft.com/office/drawing/2014/main" id="{E60B1AD4-41F0-0406-AD7F-3DDFDE9C71B4}"/>
              </a:ext>
            </a:extLst>
          </p:cNvPr>
          <p:cNvGraphicFramePr/>
          <p:nvPr>
            <p:extLst>
              <p:ext uri="{D42A27DB-BD31-4B8C-83A1-F6EECF244321}">
                <p14:modId xmlns:p14="http://schemas.microsoft.com/office/powerpoint/2010/main" val="4018144116"/>
              </p:ext>
            </p:extLst>
          </p:nvPr>
        </p:nvGraphicFramePr>
        <p:xfrm>
          <a:off x="908304" y="1531046"/>
          <a:ext cx="10442448" cy="5110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9974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Differenzierung von OEP und OER</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dirty="0"/>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13</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3" name="Ellipse 12">
            <a:extLst>
              <a:ext uri="{FF2B5EF4-FFF2-40B4-BE49-F238E27FC236}">
                <a16:creationId xmlns="" xmlns:a16="http://schemas.microsoft.com/office/drawing/2014/main" id="{B79C6BD8-5F79-B8B5-4FC7-4EF3B78C24F4}"/>
              </a:ext>
            </a:extLst>
          </p:cNvPr>
          <p:cNvSpPr/>
          <p:nvPr/>
        </p:nvSpPr>
        <p:spPr>
          <a:xfrm>
            <a:off x="1106327" y="2735885"/>
            <a:ext cx="2882189" cy="2794406"/>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a:extLst>
              <a:ext uri="{FF2B5EF4-FFF2-40B4-BE49-F238E27FC236}">
                <a16:creationId xmlns="" xmlns:a16="http://schemas.microsoft.com/office/drawing/2014/main" id="{EFE411EA-EF39-3428-1667-35AF919336FC}"/>
              </a:ext>
            </a:extLst>
          </p:cNvPr>
          <p:cNvSpPr/>
          <p:nvPr/>
        </p:nvSpPr>
        <p:spPr>
          <a:xfrm>
            <a:off x="8410747" y="2735885"/>
            <a:ext cx="2882189" cy="2794406"/>
          </a:xfrm>
          <a:prstGeom prst="ellipse">
            <a:avLst/>
          </a:prstGeom>
          <a:solidFill>
            <a:schemeClr val="accent5">
              <a:lumMod val="20000"/>
              <a:lumOff val="80000"/>
            </a:schemeClr>
          </a:solidFill>
          <a:ln>
            <a:solidFill>
              <a:schemeClr val="accent5">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a:extLst>
              <a:ext uri="{FF2B5EF4-FFF2-40B4-BE49-F238E27FC236}">
                <a16:creationId xmlns="" xmlns:a16="http://schemas.microsoft.com/office/drawing/2014/main" id="{64EEF43F-E078-DEFF-DC62-62B103EB7C9C}"/>
              </a:ext>
            </a:extLst>
          </p:cNvPr>
          <p:cNvSpPr/>
          <p:nvPr/>
        </p:nvSpPr>
        <p:spPr>
          <a:xfrm>
            <a:off x="4923129" y="2911450"/>
            <a:ext cx="2553005" cy="2443276"/>
          </a:xfrm>
          <a:prstGeom prst="rect">
            <a:avLst/>
          </a:prstGeom>
          <a:no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r Verbinder 16">
            <a:extLst>
              <a:ext uri="{FF2B5EF4-FFF2-40B4-BE49-F238E27FC236}">
                <a16:creationId xmlns="" xmlns:a16="http://schemas.microsoft.com/office/drawing/2014/main" id="{AAF479EC-5683-5663-94D0-16F453320BF0}"/>
              </a:ext>
            </a:extLst>
          </p:cNvPr>
          <p:cNvCxnSpPr>
            <a:stCxn id="15" idx="1"/>
            <a:endCxn id="13" idx="6"/>
          </p:cNvCxnSpPr>
          <p:nvPr/>
        </p:nvCxnSpPr>
        <p:spPr>
          <a:xfrm flipH="1">
            <a:off x="3988516" y="4133088"/>
            <a:ext cx="934613"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 xmlns:a16="http://schemas.microsoft.com/office/drawing/2014/main" id="{0AE24049-96C6-BD6F-4C70-B2F386F12E27}"/>
              </a:ext>
            </a:extLst>
          </p:cNvPr>
          <p:cNvCxnSpPr>
            <a:cxnSpLocks/>
            <a:stCxn id="14" idx="2"/>
          </p:cNvCxnSpPr>
          <p:nvPr/>
        </p:nvCxnSpPr>
        <p:spPr>
          <a:xfrm flipH="1">
            <a:off x="7476134" y="4133088"/>
            <a:ext cx="934613"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 xmlns:a16="http://schemas.microsoft.com/office/drawing/2014/main" id="{3BB654EA-9ACE-B090-9FEB-BC5FBE7C532D}"/>
              </a:ext>
            </a:extLst>
          </p:cNvPr>
          <p:cNvSpPr txBox="1"/>
          <p:nvPr/>
        </p:nvSpPr>
        <p:spPr>
          <a:xfrm>
            <a:off x="1644041" y="2998629"/>
            <a:ext cx="1786788" cy="2185214"/>
          </a:xfrm>
          <a:prstGeom prst="rect">
            <a:avLst/>
          </a:prstGeom>
          <a:noFill/>
        </p:spPr>
        <p:txBody>
          <a:bodyPr wrap="square" rtlCol="0">
            <a:spAutoFit/>
          </a:bodyPr>
          <a:lstStyle/>
          <a:p>
            <a:pPr algn="ctr"/>
            <a:r>
              <a:rPr lang="de-DE" b="1" dirty="0">
                <a:latin typeface="Avenir Next" panose="020B0503020202020204"/>
              </a:rPr>
              <a:t>OEP</a:t>
            </a:r>
            <a:r>
              <a:rPr lang="de-DE" dirty="0">
                <a:latin typeface="Avenir Next" panose="020B0503020202020204"/>
              </a:rPr>
              <a:t> </a:t>
            </a:r>
          </a:p>
          <a:p>
            <a:pPr algn="ctr"/>
            <a:r>
              <a:rPr lang="de-DE" dirty="0">
                <a:latin typeface="Avenir Next" panose="020B0503020202020204"/>
              </a:rPr>
              <a:t>= </a:t>
            </a:r>
          </a:p>
          <a:p>
            <a:pPr algn="ctr"/>
            <a:r>
              <a:rPr lang="de-DE" dirty="0">
                <a:latin typeface="Avenir Next" panose="020B0503020202020204"/>
              </a:rPr>
              <a:t>Die Praxis offener Bildung</a:t>
            </a:r>
          </a:p>
          <a:p>
            <a:endParaRPr lang="de-DE" sz="1400" dirty="0">
              <a:latin typeface="Avenir Next" panose="020B0503020202020204"/>
            </a:endParaRPr>
          </a:p>
          <a:p>
            <a:endParaRPr lang="de-DE" sz="1400" dirty="0">
              <a:latin typeface="Avenir Next" panose="020B0503020202020204"/>
            </a:endParaRPr>
          </a:p>
          <a:p>
            <a:pPr algn="ctr"/>
            <a:r>
              <a:rPr lang="de-DE" sz="1200" dirty="0">
                <a:latin typeface="Avenir Next" panose="020B0503020202020204"/>
              </a:rPr>
              <a:t>(mit und ohne OER / „Coupling oder </a:t>
            </a:r>
            <a:r>
              <a:rPr lang="de-DE" sz="1200" dirty="0" err="1">
                <a:latin typeface="Avenir Next" panose="020B0503020202020204"/>
              </a:rPr>
              <a:t>Decoupling</a:t>
            </a:r>
            <a:r>
              <a:rPr lang="de-DE" sz="1200" dirty="0">
                <a:latin typeface="Avenir Next" panose="020B0503020202020204"/>
              </a:rPr>
              <a:t>“)</a:t>
            </a:r>
          </a:p>
        </p:txBody>
      </p:sp>
      <p:cxnSp>
        <p:nvCxnSpPr>
          <p:cNvPr id="22" name="Gerader Verbinder 21">
            <a:extLst>
              <a:ext uri="{FF2B5EF4-FFF2-40B4-BE49-F238E27FC236}">
                <a16:creationId xmlns="" xmlns:a16="http://schemas.microsoft.com/office/drawing/2014/main" id="{F38AA870-C294-E265-9F8D-9F41265AAD4F}"/>
              </a:ext>
            </a:extLst>
          </p:cNvPr>
          <p:cNvCxnSpPr/>
          <p:nvPr/>
        </p:nvCxnSpPr>
        <p:spPr>
          <a:xfrm flipH="1">
            <a:off x="3928262" y="4133088"/>
            <a:ext cx="994867" cy="0"/>
          </a:xfrm>
          <a:prstGeom prst="line">
            <a:avLst/>
          </a:prstGeom>
          <a:ln w="127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Textfeld 22">
            <a:extLst>
              <a:ext uri="{FF2B5EF4-FFF2-40B4-BE49-F238E27FC236}">
                <a16:creationId xmlns="" xmlns:a16="http://schemas.microsoft.com/office/drawing/2014/main" id="{8D67D468-DF2F-98C4-ACF1-790862A7F6DA}"/>
              </a:ext>
            </a:extLst>
          </p:cNvPr>
          <p:cNvSpPr txBox="1"/>
          <p:nvPr/>
        </p:nvSpPr>
        <p:spPr>
          <a:xfrm>
            <a:off x="8958447" y="2971234"/>
            <a:ext cx="1786788" cy="2000548"/>
          </a:xfrm>
          <a:prstGeom prst="rect">
            <a:avLst/>
          </a:prstGeom>
          <a:noFill/>
        </p:spPr>
        <p:txBody>
          <a:bodyPr wrap="square" rtlCol="0">
            <a:spAutoFit/>
          </a:bodyPr>
          <a:lstStyle/>
          <a:p>
            <a:pPr algn="ctr"/>
            <a:r>
              <a:rPr lang="de-DE" b="1" dirty="0">
                <a:latin typeface="Avenir Next" panose="020B0503020202020204"/>
              </a:rPr>
              <a:t>OER</a:t>
            </a:r>
            <a:r>
              <a:rPr lang="de-DE" dirty="0">
                <a:latin typeface="Avenir Next" panose="020B0503020202020204"/>
              </a:rPr>
              <a:t> </a:t>
            </a:r>
          </a:p>
          <a:p>
            <a:pPr algn="ctr"/>
            <a:r>
              <a:rPr lang="de-DE" dirty="0">
                <a:latin typeface="Avenir Next" panose="020B0503020202020204"/>
              </a:rPr>
              <a:t>= </a:t>
            </a:r>
          </a:p>
          <a:p>
            <a:pPr algn="ctr"/>
            <a:r>
              <a:rPr lang="de-DE" dirty="0">
                <a:latin typeface="Avenir Next" panose="020B0503020202020204"/>
              </a:rPr>
              <a:t>Offene Bildungs-materialien</a:t>
            </a:r>
          </a:p>
          <a:p>
            <a:endParaRPr lang="de-DE" sz="1400" dirty="0">
              <a:latin typeface="Avenir Next" panose="020B0503020202020204"/>
            </a:endParaRPr>
          </a:p>
          <a:p>
            <a:endParaRPr lang="de-DE" sz="1400" dirty="0">
              <a:latin typeface="Avenir Next" panose="020B0503020202020204"/>
            </a:endParaRPr>
          </a:p>
          <a:p>
            <a:pPr algn="ctr"/>
            <a:r>
              <a:rPr lang="de-DE" sz="1200" dirty="0">
                <a:latin typeface="Avenir Next" panose="020B0503020202020204"/>
              </a:rPr>
              <a:t>(UNESCO-Definition / 5R von Wiley)</a:t>
            </a:r>
          </a:p>
        </p:txBody>
      </p:sp>
      <p:sp>
        <p:nvSpPr>
          <p:cNvPr id="24" name="Textfeld 23">
            <a:extLst>
              <a:ext uri="{FF2B5EF4-FFF2-40B4-BE49-F238E27FC236}">
                <a16:creationId xmlns="" xmlns:a16="http://schemas.microsoft.com/office/drawing/2014/main" id="{FDAFCB41-EFD7-3512-4B20-6BFB4BCE787E}"/>
              </a:ext>
            </a:extLst>
          </p:cNvPr>
          <p:cNvSpPr txBox="1"/>
          <p:nvPr/>
        </p:nvSpPr>
        <p:spPr>
          <a:xfrm>
            <a:off x="4997146" y="3271313"/>
            <a:ext cx="2404969" cy="1723549"/>
          </a:xfrm>
          <a:prstGeom prst="rect">
            <a:avLst/>
          </a:prstGeom>
          <a:noFill/>
        </p:spPr>
        <p:txBody>
          <a:bodyPr wrap="square" rtlCol="0">
            <a:spAutoFit/>
          </a:bodyPr>
          <a:lstStyle/>
          <a:p>
            <a:pPr algn="ctr"/>
            <a:r>
              <a:rPr lang="de-DE" b="1" dirty="0">
                <a:latin typeface="Avenir Next" panose="020B0503020202020204"/>
              </a:rPr>
              <a:t>Didaktische Metadaten</a:t>
            </a:r>
            <a:r>
              <a:rPr lang="de-DE" dirty="0">
                <a:latin typeface="Avenir Next" panose="020B0503020202020204"/>
              </a:rPr>
              <a:t> </a:t>
            </a:r>
          </a:p>
          <a:p>
            <a:pPr algn="ctr"/>
            <a:endParaRPr lang="de-DE" i="1" dirty="0">
              <a:latin typeface="Avenir Next" panose="020B0503020202020204"/>
            </a:endParaRPr>
          </a:p>
          <a:p>
            <a:pPr algn="ctr"/>
            <a:r>
              <a:rPr lang="de-DE" i="1" dirty="0">
                <a:latin typeface="Avenir Next" panose="020B0503020202020204"/>
              </a:rPr>
              <a:t>verbinden</a:t>
            </a:r>
            <a:endParaRPr lang="de-DE" dirty="0">
              <a:latin typeface="Avenir Next" panose="020B0503020202020204"/>
            </a:endParaRPr>
          </a:p>
          <a:p>
            <a:pPr algn="ctr"/>
            <a:r>
              <a:rPr lang="de-DE" sz="1400" dirty="0">
                <a:latin typeface="Avenir Next" panose="020B0503020202020204"/>
              </a:rPr>
              <a:t> </a:t>
            </a:r>
          </a:p>
          <a:p>
            <a:endParaRPr lang="de-DE" sz="1400" dirty="0">
              <a:latin typeface="Avenir Next" panose="020B0503020202020204"/>
            </a:endParaRPr>
          </a:p>
          <a:p>
            <a:pPr algn="ctr"/>
            <a:r>
              <a:rPr lang="de-DE" sz="1200" dirty="0">
                <a:latin typeface="Avenir Next" panose="020B0503020202020204"/>
              </a:rPr>
              <a:t>Durch die Beschreibung von OER und OEP</a:t>
            </a:r>
          </a:p>
        </p:txBody>
      </p:sp>
      <p:pic>
        <p:nvPicPr>
          <p:cNvPr id="25" name="Grafik 24">
            <a:hlinkClick r:id="rId3"/>
            <a:extLst>
              <a:ext uri="{FF2B5EF4-FFF2-40B4-BE49-F238E27FC236}">
                <a16:creationId xmlns="" xmlns:a16="http://schemas.microsoft.com/office/drawing/2014/main" id="{97FADAD7-4BAA-5BD0-B001-E8C740F089A5}"/>
              </a:ext>
            </a:extLst>
          </p:cNvPr>
          <p:cNvPicPr>
            <a:picLocks noChangeAspect="1"/>
          </p:cNvPicPr>
          <p:nvPr/>
        </p:nvPicPr>
        <p:blipFill>
          <a:blip r:embed="rId4"/>
          <a:stretch>
            <a:fillRect/>
          </a:stretch>
        </p:blipFill>
        <p:spPr>
          <a:xfrm>
            <a:off x="1221348" y="6069708"/>
            <a:ext cx="813529" cy="286642"/>
          </a:xfrm>
          <a:prstGeom prst="rect">
            <a:avLst/>
          </a:prstGeom>
        </p:spPr>
      </p:pic>
      <p:sp>
        <p:nvSpPr>
          <p:cNvPr id="26" name="Textfeld 25">
            <a:extLst>
              <a:ext uri="{FF2B5EF4-FFF2-40B4-BE49-F238E27FC236}">
                <a16:creationId xmlns="" xmlns:a16="http://schemas.microsoft.com/office/drawing/2014/main" id="{3FB84975-4CAE-DF6B-42B6-C5F35B6D5946}"/>
              </a:ext>
            </a:extLst>
          </p:cNvPr>
          <p:cNvSpPr txBox="1"/>
          <p:nvPr/>
        </p:nvSpPr>
        <p:spPr>
          <a:xfrm>
            <a:off x="2034877" y="6030431"/>
            <a:ext cx="9248819" cy="338554"/>
          </a:xfrm>
          <a:prstGeom prst="rect">
            <a:avLst/>
          </a:prstGeom>
          <a:noFill/>
        </p:spPr>
        <p:txBody>
          <a:bodyPr wrap="square">
            <a:spAutoFit/>
          </a:bodyPr>
          <a:lstStyle/>
          <a:p>
            <a:r>
              <a:rPr lang="de-DE" sz="800" dirty="0"/>
              <a:t>Grafische Darstellung inhaltlich übernommen und im Design angepasst nach einer Vorlage von Konrad Faber für Vortragsfolien OERcamp24 („Open Educational Practices (OEP) aus Sicht der OER-Repositorien“). Lizenziert unter einer Creative Commons Namensnennung - Weitergabe unter gleichen Bedingungen 4.0 International Lizenz (https://creativecommons.org/licenses/by-sa/4.0/)</a:t>
            </a:r>
          </a:p>
        </p:txBody>
      </p:sp>
    </p:spTree>
    <p:extLst>
      <p:ext uri="{BB962C8B-B14F-4D97-AF65-F5344CB8AC3E}">
        <p14:creationId xmlns:p14="http://schemas.microsoft.com/office/powerpoint/2010/main" val="1047353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Aktivierung</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Erwartungen an und Erfahrungen mit OEP</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14</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0" name="Textplatzhalter 2">
            <a:extLst>
              <a:ext uri="{FF2B5EF4-FFF2-40B4-BE49-F238E27FC236}">
                <a16:creationId xmlns="" xmlns:a16="http://schemas.microsoft.com/office/drawing/2014/main" id="{325F9D80-5A9D-23F3-442E-662840F1A820}"/>
              </a:ext>
            </a:extLst>
          </p:cNvPr>
          <p:cNvSpPr txBox="1">
            <a:spLocks/>
          </p:cNvSpPr>
          <p:nvPr/>
        </p:nvSpPr>
        <p:spPr bwMode="auto">
          <a:xfrm>
            <a:off x="1115568" y="2126255"/>
            <a:ext cx="10168128" cy="3913376"/>
          </a:xfrm>
          <a:prstGeom prst="rect">
            <a:avLst/>
          </a:prstGeom>
        </p:spPr>
        <p:txBody>
          <a:bodyPr vert="horz" lIns="91440" tIns="45720" rIns="91440" bIns="45720" rtlCol="0" anchor="ctr">
            <a:normAutofit/>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Bef>
                <a:spcPts val="0"/>
              </a:spcBef>
              <a:spcAft>
                <a:spcPts val="0"/>
              </a:spcAft>
              <a:defRPr/>
            </a:pPr>
            <a:r>
              <a:rPr lang="de-DE" sz="2400" dirty="0">
                <a:latin typeface="Avenir Next" panose="020B0503020202020204" pitchFamily="34" charset="0"/>
              </a:rPr>
              <a:t>Deckt sich das Vorgestellte mit bisherigen Erwartungen bzw. dem bisherigen Verständnis von OEP?</a:t>
            </a:r>
          </a:p>
          <a:p>
            <a:pPr algn="l">
              <a:spcBef>
                <a:spcPts val="0"/>
              </a:spcBef>
              <a:spcAft>
                <a:spcPts val="0"/>
              </a:spcAft>
              <a:defRPr/>
            </a:pPr>
            <a:endParaRPr lang="de-DE" sz="2400" dirty="0">
              <a:latin typeface="Avenir Next" panose="020B0503020202020204" pitchFamily="34" charset="0"/>
            </a:endParaRPr>
          </a:p>
          <a:p>
            <a:pPr algn="l">
              <a:spcBef>
                <a:spcPts val="0"/>
              </a:spcBef>
              <a:spcAft>
                <a:spcPts val="0"/>
              </a:spcAft>
              <a:defRPr/>
            </a:pPr>
            <a:r>
              <a:rPr lang="de-DE" sz="2400" dirty="0">
                <a:latin typeface="Avenir Next" panose="020B0503020202020204" pitchFamily="34" charset="0"/>
              </a:rPr>
              <a:t>Wie könnten wir das Verhältnis von OEP und OER beschreiben oder auch grafisch skizzieren?</a:t>
            </a:r>
          </a:p>
          <a:p>
            <a:pPr algn="l">
              <a:spcBef>
                <a:spcPts val="0"/>
              </a:spcBef>
              <a:spcAft>
                <a:spcPts val="0"/>
              </a:spcAft>
              <a:defRPr/>
            </a:pPr>
            <a:endParaRPr lang="de-DE" sz="2400" dirty="0">
              <a:latin typeface="Avenir Next" panose="020B0503020202020204" pitchFamily="34" charset="0"/>
            </a:endParaRPr>
          </a:p>
          <a:p>
            <a:pPr algn="l">
              <a:defRPr/>
            </a:pPr>
            <a:r>
              <a:rPr lang="de-DE" sz="2400" dirty="0">
                <a:latin typeface="Avenir Next" panose="020B0503020202020204" pitchFamily="34" charset="0"/>
              </a:rPr>
              <a:t>Welchen Erwartungshorizont haben wir (als VermittlerInnen, Nutzende, Produzierende von OER) an Open Educational Practices (OEP)?</a:t>
            </a:r>
          </a:p>
          <a:p>
            <a:pPr algn="l">
              <a:spcBef>
                <a:spcPts val="0"/>
              </a:spcBef>
              <a:spcAft>
                <a:spcPts val="0"/>
              </a:spcAft>
              <a:defRPr/>
            </a:pPr>
            <a:endParaRPr lang="de-DE" sz="3600" dirty="0">
              <a:latin typeface="Avenir Next" panose="020B0503020202020204" pitchFamily="34" charset="0"/>
            </a:endParaRPr>
          </a:p>
        </p:txBody>
      </p:sp>
    </p:spTree>
    <p:extLst>
      <p:ext uri="{BB962C8B-B14F-4D97-AF65-F5344CB8AC3E}">
        <p14:creationId xmlns:p14="http://schemas.microsoft.com/office/powerpoint/2010/main" val="1906810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Materialschau</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 in OER-Repositorien?</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15</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pic>
        <p:nvPicPr>
          <p:cNvPr id="13" name="Grafik 12">
            <a:extLst>
              <a:ext uri="{FF2B5EF4-FFF2-40B4-BE49-F238E27FC236}">
                <a16:creationId xmlns="" xmlns:a16="http://schemas.microsoft.com/office/drawing/2014/main" id="{242D62A0-71E2-DFF7-761A-139F59BDB0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0" y="2734966"/>
            <a:ext cx="7772400" cy="783508"/>
          </a:xfrm>
          <a:prstGeom prst="rect">
            <a:avLst/>
          </a:prstGeom>
        </p:spPr>
      </p:pic>
      <p:sp>
        <p:nvSpPr>
          <p:cNvPr id="17" name="Textfeld 16">
            <a:extLst>
              <a:ext uri="{FF2B5EF4-FFF2-40B4-BE49-F238E27FC236}">
                <a16:creationId xmlns="" xmlns:a16="http://schemas.microsoft.com/office/drawing/2014/main" id="{1CA22B8B-6A5B-7A6C-BBAC-9BD6B32001A4}"/>
              </a:ext>
            </a:extLst>
          </p:cNvPr>
          <p:cNvSpPr txBox="1"/>
          <p:nvPr/>
        </p:nvSpPr>
        <p:spPr>
          <a:xfrm>
            <a:off x="1115568" y="4172685"/>
            <a:ext cx="10319500" cy="1200329"/>
          </a:xfrm>
          <a:prstGeom prst="rect">
            <a:avLst/>
          </a:prstGeom>
          <a:noFill/>
        </p:spPr>
        <p:txBody>
          <a:bodyPr wrap="square">
            <a:spAutoFit/>
          </a:bodyPr>
          <a:lstStyle/>
          <a:p>
            <a:pPr algn="ctr"/>
            <a:r>
              <a:rPr lang="de-DE" dirty="0">
                <a:hlinkClick r:id="rId4"/>
              </a:rPr>
              <a:t>https://www.knsu.de</a:t>
            </a:r>
            <a:endParaRPr lang="de-DE" dirty="0"/>
          </a:p>
          <a:p>
            <a:pPr algn="ctr"/>
            <a:endParaRPr lang="de-DE" dirty="0"/>
          </a:p>
          <a:p>
            <a:pPr algn="ctr"/>
            <a:r>
              <a:rPr lang="de-DE" dirty="0">
                <a:hlinkClick r:id="rId5"/>
              </a:rPr>
              <a:t>https://www.oer-at-rlp.de/interview-mit-dr-marlis-minnich-vom-kompetenznetzwerk-sportunterricht-knsu/</a:t>
            </a:r>
            <a:r>
              <a:rPr lang="de-DE" dirty="0"/>
              <a:t> </a:t>
            </a:r>
          </a:p>
        </p:txBody>
      </p:sp>
    </p:spTree>
    <p:extLst>
      <p:ext uri="{BB962C8B-B14F-4D97-AF65-F5344CB8AC3E}">
        <p14:creationId xmlns:p14="http://schemas.microsoft.com/office/powerpoint/2010/main" val="533983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Materialschau</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 in OER-Repositorien?</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16</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0" name="Textfeld 9">
            <a:extLst>
              <a:ext uri="{FF2B5EF4-FFF2-40B4-BE49-F238E27FC236}">
                <a16:creationId xmlns="" xmlns:a16="http://schemas.microsoft.com/office/drawing/2014/main" id="{55C8DBBA-4D60-7D0A-9C5C-869BCBF46E84}"/>
              </a:ext>
            </a:extLst>
          </p:cNvPr>
          <p:cNvSpPr txBox="1"/>
          <p:nvPr/>
        </p:nvSpPr>
        <p:spPr>
          <a:xfrm>
            <a:off x="1115568" y="3230562"/>
            <a:ext cx="10168128" cy="2523768"/>
          </a:xfrm>
          <a:prstGeom prst="rect">
            <a:avLst/>
          </a:prstGeom>
          <a:noFill/>
        </p:spPr>
        <p:txBody>
          <a:bodyPr wrap="square">
            <a:spAutoFit/>
          </a:bodyPr>
          <a:lstStyle/>
          <a:p>
            <a:pPr algn="ctr"/>
            <a:r>
              <a:rPr lang="de-DE" sz="3200" dirty="0">
                <a:effectLst/>
                <a:latin typeface="AvenirNext" panose="020B0503020202020204" pitchFamily="34" charset="0"/>
              </a:rPr>
              <a:t>Sarah Franke, Digital Campus (ZHAW) </a:t>
            </a:r>
          </a:p>
          <a:p>
            <a:pPr algn="ctr"/>
            <a:endParaRPr lang="de-DE" dirty="0">
              <a:latin typeface="AvenirNext" panose="020B0503020202020204" pitchFamily="34" charset="0"/>
            </a:endParaRPr>
          </a:p>
          <a:p>
            <a:pPr algn="ctr"/>
            <a:endParaRPr lang="de-DE" dirty="0">
              <a:latin typeface="AvenirNext" panose="020B0503020202020204" pitchFamily="34" charset="0"/>
            </a:endParaRPr>
          </a:p>
          <a:p>
            <a:pPr algn="ctr"/>
            <a:endParaRPr lang="de-DE" dirty="0">
              <a:latin typeface="AvenirNext" panose="020B0503020202020204" pitchFamily="34" charset="0"/>
            </a:endParaRPr>
          </a:p>
          <a:p>
            <a:pPr algn="ctr"/>
            <a:r>
              <a:rPr lang="de-DE" dirty="0">
                <a:latin typeface="AvenirNext" panose="020B0503020202020204" pitchFamily="34" charset="0"/>
                <a:hlinkClick r:id="rId3"/>
              </a:rPr>
              <a:t>https://blog.zhaw.ch/digitalsozial/2021/11/25/didaktische-potenziale-von-open-educational-resources-oer-fuer-die-hochschullehre/</a:t>
            </a:r>
            <a:endParaRPr lang="de-DE" dirty="0">
              <a:latin typeface="AvenirNext" panose="020B0503020202020204" pitchFamily="34" charset="0"/>
            </a:endParaRPr>
          </a:p>
          <a:p>
            <a:endParaRPr lang="de-DE" dirty="0">
              <a:latin typeface="AvenirNext" panose="020B0503020202020204" pitchFamily="34" charset="0"/>
            </a:endParaRPr>
          </a:p>
          <a:p>
            <a:endParaRPr lang="de-DE" dirty="0"/>
          </a:p>
        </p:txBody>
      </p:sp>
    </p:spTree>
    <p:extLst>
      <p:ext uri="{BB962C8B-B14F-4D97-AF65-F5344CB8AC3E}">
        <p14:creationId xmlns:p14="http://schemas.microsoft.com/office/powerpoint/2010/main" val="1587557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Materialschau</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 in OER-Repositorien?</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17</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0" name="Textfeld 9">
            <a:extLst>
              <a:ext uri="{FF2B5EF4-FFF2-40B4-BE49-F238E27FC236}">
                <a16:creationId xmlns="" xmlns:a16="http://schemas.microsoft.com/office/drawing/2014/main" id="{55C8DBBA-4D60-7D0A-9C5C-869BCBF46E84}"/>
              </a:ext>
            </a:extLst>
          </p:cNvPr>
          <p:cNvSpPr txBox="1"/>
          <p:nvPr/>
        </p:nvSpPr>
        <p:spPr>
          <a:xfrm>
            <a:off x="1115568" y="3194419"/>
            <a:ext cx="10168128" cy="2308324"/>
          </a:xfrm>
          <a:prstGeom prst="rect">
            <a:avLst/>
          </a:prstGeom>
          <a:noFill/>
        </p:spPr>
        <p:txBody>
          <a:bodyPr wrap="square">
            <a:spAutoFit/>
          </a:bodyPr>
          <a:lstStyle/>
          <a:p>
            <a:pPr algn="ctr"/>
            <a:r>
              <a:rPr lang="de-DE" sz="3200" dirty="0">
                <a:effectLst/>
                <a:latin typeface="AvenirNext" panose="020B0503020202020204" pitchFamily="34" charset="0"/>
              </a:rPr>
              <a:t>Programmieren mit </a:t>
            </a:r>
            <a:r>
              <a:rPr lang="de-DE" sz="3200" dirty="0" err="1">
                <a:effectLst/>
                <a:latin typeface="AvenirNext" panose="020B0503020202020204" pitchFamily="34" charset="0"/>
              </a:rPr>
              <a:t>Javascript</a:t>
            </a:r>
            <a:endParaRPr lang="de-DE" sz="3200" dirty="0">
              <a:effectLst/>
              <a:latin typeface="AvenirNext" panose="020B0503020202020204" pitchFamily="34" charset="0"/>
            </a:endParaRPr>
          </a:p>
          <a:p>
            <a:pPr algn="ctr"/>
            <a:endParaRPr lang="de-DE" dirty="0">
              <a:latin typeface="AvenirNext" panose="020B0503020202020204" pitchFamily="34" charset="0"/>
            </a:endParaRPr>
          </a:p>
          <a:p>
            <a:pPr algn="ctr"/>
            <a:endParaRPr lang="de-DE" dirty="0">
              <a:latin typeface="AvenirNext" panose="020B0503020202020204" pitchFamily="34" charset="0"/>
            </a:endParaRPr>
          </a:p>
          <a:p>
            <a:pPr algn="ctr"/>
            <a:endParaRPr lang="de-DE" dirty="0">
              <a:latin typeface="AvenirNext" panose="020B0503020202020204" pitchFamily="34" charset="0"/>
            </a:endParaRPr>
          </a:p>
          <a:p>
            <a:pPr algn="ctr"/>
            <a:r>
              <a:rPr lang="de-DE" b="0" i="0" dirty="0">
                <a:effectLst/>
                <a:latin typeface="Avenir Next" panose="020B0503020202020204" pitchFamily="34" charset="0"/>
                <a:hlinkClick r:id="rId3"/>
              </a:rPr>
              <a:t>https://uni-tuebingen.oerbw.de/edu-sharing/components/render/c91f8f07-7195-4f7c-b4c8-49acf362cdd0</a:t>
            </a:r>
            <a:endParaRPr lang="de-DE" dirty="0">
              <a:latin typeface="Avenir Next" panose="020B0503020202020204" pitchFamily="34" charset="0"/>
            </a:endParaRPr>
          </a:p>
          <a:p>
            <a:endParaRPr lang="de-DE" dirty="0"/>
          </a:p>
        </p:txBody>
      </p:sp>
    </p:spTree>
    <p:extLst>
      <p:ext uri="{BB962C8B-B14F-4D97-AF65-F5344CB8AC3E}">
        <p14:creationId xmlns:p14="http://schemas.microsoft.com/office/powerpoint/2010/main" val="2706864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Materialschau</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 in OER-Repositorien?</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18</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0" name="Textfeld 9">
            <a:extLst>
              <a:ext uri="{FF2B5EF4-FFF2-40B4-BE49-F238E27FC236}">
                <a16:creationId xmlns="" xmlns:a16="http://schemas.microsoft.com/office/drawing/2014/main" id="{55C8DBBA-4D60-7D0A-9C5C-869BCBF46E84}"/>
              </a:ext>
            </a:extLst>
          </p:cNvPr>
          <p:cNvSpPr txBox="1"/>
          <p:nvPr/>
        </p:nvSpPr>
        <p:spPr>
          <a:xfrm>
            <a:off x="1115568" y="3084251"/>
            <a:ext cx="10168128" cy="1754326"/>
          </a:xfrm>
          <a:prstGeom prst="rect">
            <a:avLst/>
          </a:prstGeom>
          <a:noFill/>
        </p:spPr>
        <p:txBody>
          <a:bodyPr wrap="square">
            <a:spAutoFit/>
          </a:bodyPr>
          <a:lstStyle/>
          <a:p>
            <a:pPr algn="ctr"/>
            <a:r>
              <a:rPr lang="de-DE" sz="3200" b="0" i="0" u="none" strike="noStrike" dirty="0">
                <a:solidFill>
                  <a:srgbClr val="000000"/>
                </a:solidFill>
                <a:effectLst/>
                <a:latin typeface="Avenir Next" panose="020B0503020202020204" pitchFamily="34" charset="0"/>
              </a:rPr>
              <a:t>Service-Learning: A Guideline </a:t>
            </a:r>
            <a:r>
              <a:rPr lang="de-DE" sz="3200" b="0" i="0" u="none" strike="noStrike" dirty="0" err="1">
                <a:solidFill>
                  <a:srgbClr val="000000"/>
                </a:solidFill>
                <a:effectLst/>
                <a:latin typeface="Avenir Next" panose="020B0503020202020204" pitchFamily="34" charset="0"/>
              </a:rPr>
              <a:t>for</a:t>
            </a:r>
            <a:r>
              <a:rPr lang="de-DE" sz="3200" b="0" i="0" u="none" strike="noStrike" dirty="0">
                <a:solidFill>
                  <a:srgbClr val="000000"/>
                </a:solidFill>
                <a:effectLst/>
                <a:latin typeface="Avenir Next" panose="020B0503020202020204" pitchFamily="34" charset="0"/>
              </a:rPr>
              <a:t> </a:t>
            </a:r>
            <a:r>
              <a:rPr lang="de-DE" sz="3200" b="0" i="0" u="none" strike="noStrike" dirty="0" err="1">
                <a:solidFill>
                  <a:srgbClr val="000000"/>
                </a:solidFill>
                <a:effectLst/>
                <a:latin typeface="Avenir Next" panose="020B0503020202020204" pitchFamily="34" charset="0"/>
              </a:rPr>
              <a:t>Lecturers</a:t>
            </a:r>
            <a:endParaRPr lang="de-DE" sz="3200" b="0" i="0" u="none" strike="noStrike" dirty="0">
              <a:solidFill>
                <a:srgbClr val="000000"/>
              </a:solidFill>
              <a:effectLst/>
              <a:latin typeface="Avenir Next" panose="020B0503020202020204" pitchFamily="34" charset="0"/>
            </a:endParaRPr>
          </a:p>
          <a:p>
            <a:pPr algn="ctr"/>
            <a:endParaRPr lang="de-DE" dirty="0">
              <a:latin typeface="AvenirNext" panose="020B0503020202020204" pitchFamily="34" charset="0"/>
            </a:endParaRPr>
          </a:p>
          <a:p>
            <a:pPr algn="ctr"/>
            <a:endParaRPr lang="de-DE" dirty="0">
              <a:latin typeface="AvenirNext" panose="020B0503020202020204" pitchFamily="34" charset="0"/>
            </a:endParaRPr>
          </a:p>
          <a:p>
            <a:pPr algn="ctr"/>
            <a:endParaRPr lang="de-DE" dirty="0">
              <a:latin typeface="Avenir Next" panose="020B0503020202020204" pitchFamily="34" charset="0"/>
            </a:endParaRPr>
          </a:p>
          <a:p>
            <a:pPr algn="ctr"/>
            <a:r>
              <a:rPr lang="de-DE" b="0" i="0" dirty="0">
                <a:effectLst/>
                <a:latin typeface="Avenir Next" panose="020B0503020202020204" pitchFamily="34" charset="0"/>
                <a:hlinkClick r:id="rId3"/>
              </a:rPr>
              <a:t>http://hdl.handle.net/10900.3/OER_SQGBXWNN</a:t>
            </a:r>
            <a:endParaRPr lang="de-DE" dirty="0">
              <a:latin typeface="Avenir Next" panose="020B0503020202020204" pitchFamily="34" charset="0"/>
            </a:endParaRPr>
          </a:p>
        </p:txBody>
      </p:sp>
    </p:spTree>
    <p:extLst>
      <p:ext uri="{BB962C8B-B14F-4D97-AF65-F5344CB8AC3E}">
        <p14:creationId xmlns:p14="http://schemas.microsoft.com/office/powerpoint/2010/main" val="934962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Materialschau</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 in OER-Repositorien?</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19</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3" name="Textfeld 2">
            <a:extLst>
              <a:ext uri="{FF2B5EF4-FFF2-40B4-BE49-F238E27FC236}">
                <a16:creationId xmlns="" xmlns:a16="http://schemas.microsoft.com/office/drawing/2014/main" id="{EDE6FCFD-9DAA-877B-0847-B4E9E9BBDDC0}"/>
              </a:ext>
            </a:extLst>
          </p:cNvPr>
          <p:cNvSpPr txBox="1"/>
          <p:nvPr/>
        </p:nvSpPr>
        <p:spPr>
          <a:xfrm>
            <a:off x="4546753" y="4328123"/>
            <a:ext cx="3098493" cy="369332"/>
          </a:xfrm>
          <a:prstGeom prst="rect">
            <a:avLst/>
          </a:prstGeom>
          <a:noFill/>
        </p:spPr>
        <p:txBody>
          <a:bodyPr wrap="square">
            <a:spAutoFit/>
          </a:bodyPr>
          <a:lstStyle/>
          <a:p>
            <a:r>
              <a:rPr lang="de-DE" dirty="0">
                <a:hlinkClick r:id="rId3"/>
              </a:rPr>
              <a:t>https://www.patternpool.de</a:t>
            </a:r>
            <a:r>
              <a:rPr lang="de-DE" dirty="0"/>
              <a:t> </a:t>
            </a:r>
          </a:p>
        </p:txBody>
      </p:sp>
      <p:pic>
        <p:nvPicPr>
          <p:cNvPr id="11" name="Grafik 10">
            <a:extLst>
              <a:ext uri="{FF2B5EF4-FFF2-40B4-BE49-F238E27FC236}">
                <a16:creationId xmlns="" xmlns:a16="http://schemas.microsoft.com/office/drawing/2014/main" id="{B43B2C22-FFDE-B73B-65C4-4343808EF0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3982482" y="3007605"/>
            <a:ext cx="4227034" cy="603862"/>
          </a:xfrm>
          <a:prstGeom prst="rect">
            <a:avLst/>
          </a:prstGeom>
        </p:spPr>
      </p:pic>
    </p:spTree>
    <p:extLst>
      <p:ext uri="{BB962C8B-B14F-4D97-AF65-F5344CB8AC3E}">
        <p14:creationId xmlns:p14="http://schemas.microsoft.com/office/powerpoint/2010/main" val="334796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lstStyle/>
          <a:p>
            <a:r>
              <a:rPr lang="de-DE" b="1" dirty="0"/>
              <a:t>Ablauf</a:t>
            </a:r>
          </a:p>
        </p:txBody>
      </p:sp>
      <p:sp>
        <p:nvSpPr>
          <p:cNvPr id="3" name="Inhaltsplatzhalter 2">
            <a:extLst>
              <a:ext uri="{FF2B5EF4-FFF2-40B4-BE49-F238E27FC236}">
                <a16:creationId xmlns="" xmlns:a16="http://schemas.microsoft.com/office/drawing/2014/main" id="{B2AB8D02-4A42-E542-CAE4-A5C3F5E33EDB}"/>
              </a:ext>
            </a:extLst>
          </p:cNvPr>
          <p:cNvSpPr>
            <a:spLocks noGrp="1"/>
          </p:cNvSpPr>
          <p:nvPr>
            <p:ph idx="1"/>
          </p:nvPr>
        </p:nvSpPr>
        <p:spPr/>
        <p:txBody>
          <a:bodyPr>
            <a:normAutofit fontScale="70000" lnSpcReduction="20000"/>
          </a:bodyPr>
          <a:lstStyle/>
          <a:p>
            <a:pPr marL="0" indent="0">
              <a:buNone/>
            </a:pPr>
            <a:r>
              <a:rPr lang="de-DE" b="1" dirty="0">
                <a:solidFill>
                  <a:srgbClr val="333333"/>
                </a:solidFill>
                <a:effectLst/>
                <a:latin typeface="Avenir Next Demi Bold" panose="020B0503020202020204" pitchFamily="34" charset="0"/>
              </a:rPr>
              <a:t>Input: 	</a:t>
            </a:r>
            <a:r>
              <a:rPr lang="de-DE" dirty="0">
                <a:solidFill>
                  <a:srgbClr val="333333"/>
                </a:solidFill>
                <a:effectLst/>
                <a:latin typeface="+mj-lt"/>
              </a:rPr>
              <a:t>		OEP-Definitionen und </a:t>
            </a:r>
            <a:r>
              <a:rPr lang="de-DE" dirty="0" err="1">
                <a:solidFill>
                  <a:srgbClr val="333333"/>
                </a:solidFill>
                <a:effectLst/>
                <a:latin typeface="+mj-lt"/>
              </a:rPr>
              <a:t>Recap</a:t>
            </a:r>
            <a:r>
              <a:rPr lang="de-DE" dirty="0">
                <a:solidFill>
                  <a:srgbClr val="333333"/>
                </a:solidFill>
                <a:effectLst/>
                <a:latin typeface="+mj-lt"/>
              </a:rPr>
              <a:t> OERcamp24</a:t>
            </a:r>
          </a:p>
          <a:p>
            <a:endParaRPr lang="de-DE" dirty="0">
              <a:solidFill>
                <a:srgbClr val="333333"/>
              </a:solidFill>
              <a:effectLst/>
              <a:latin typeface="+mj-lt"/>
            </a:endParaRPr>
          </a:p>
          <a:p>
            <a:pPr marL="0" indent="0">
              <a:buNone/>
            </a:pPr>
            <a:r>
              <a:rPr lang="de-DE" b="1" dirty="0">
                <a:solidFill>
                  <a:srgbClr val="333333"/>
                </a:solidFill>
                <a:effectLst/>
                <a:latin typeface="Avenir Next Demi Bold" panose="020B0503020202020204" pitchFamily="34" charset="0"/>
              </a:rPr>
              <a:t>Aktivierung: </a:t>
            </a:r>
            <a:r>
              <a:rPr lang="de-DE" dirty="0">
                <a:solidFill>
                  <a:srgbClr val="333333"/>
                </a:solidFill>
                <a:effectLst/>
                <a:latin typeface="+mj-lt"/>
              </a:rPr>
              <a:t>		Erwartungen an und Erfahrungen mit OEP</a:t>
            </a:r>
          </a:p>
          <a:p>
            <a:endParaRPr lang="de-DE" dirty="0">
              <a:solidFill>
                <a:srgbClr val="333333"/>
              </a:solidFill>
              <a:effectLst/>
              <a:latin typeface="+mj-lt"/>
            </a:endParaRPr>
          </a:p>
          <a:p>
            <a:pPr marL="0" indent="0">
              <a:buNone/>
            </a:pPr>
            <a:r>
              <a:rPr lang="de-DE" b="1" dirty="0">
                <a:solidFill>
                  <a:srgbClr val="333333"/>
                </a:solidFill>
                <a:effectLst/>
                <a:latin typeface="Avenir Next Demi Bold" panose="020B0503020202020204" pitchFamily="34" charset="0"/>
              </a:rPr>
              <a:t>Materialschau:</a:t>
            </a:r>
            <a:r>
              <a:rPr lang="de-DE" dirty="0">
                <a:solidFill>
                  <a:srgbClr val="333333"/>
                </a:solidFill>
                <a:effectLst/>
                <a:latin typeface="+mj-lt"/>
              </a:rPr>
              <a:t>		OEP in OER-Repositorien?</a:t>
            </a:r>
          </a:p>
          <a:p>
            <a:endParaRPr lang="de-DE" dirty="0">
              <a:solidFill>
                <a:srgbClr val="333333"/>
              </a:solidFill>
              <a:effectLst/>
              <a:latin typeface="+mj-lt"/>
            </a:endParaRPr>
          </a:p>
          <a:p>
            <a:pPr marL="0" indent="0">
              <a:buNone/>
            </a:pPr>
            <a:r>
              <a:rPr lang="de-DE" b="1" dirty="0">
                <a:solidFill>
                  <a:srgbClr val="333333"/>
                </a:solidFill>
                <a:effectLst/>
                <a:latin typeface="Avenir Next Demi Bold" panose="020B0503020202020204" pitchFamily="34" charset="0"/>
              </a:rPr>
              <a:t>Diskussion: </a:t>
            </a:r>
            <a:r>
              <a:rPr lang="de-DE" dirty="0">
                <a:solidFill>
                  <a:srgbClr val="333333"/>
                </a:solidFill>
                <a:effectLst/>
                <a:latin typeface="+mj-lt"/>
              </a:rPr>
              <a:t>		Was sollen OEP leisten?</a:t>
            </a:r>
          </a:p>
          <a:p>
            <a:endParaRPr lang="de-DE" dirty="0">
              <a:solidFill>
                <a:srgbClr val="333333"/>
              </a:solidFill>
              <a:latin typeface="+mj-lt"/>
            </a:endParaRPr>
          </a:p>
          <a:p>
            <a:pPr marL="0" indent="0">
              <a:buNone/>
            </a:pPr>
            <a:r>
              <a:rPr lang="de-DE" b="1" dirty="0">
                <a:solidFill>
                  <a:srgbClr val="333333"/>
                </a:solidFill>
                <a:effectLst/>
                <a:latin typeface="Avenir Next Demi Bold" panose="020B0503020202020204" pitchFamily="34" charset="0"/>
              </a:rPr>
              <a:t>Diskussion: </a:t>
            </a:r>
            <a:r>
              <a:rPr lang="de-DE" dirty="0">
                <a:solidFill>
                  <a:srgbClr val="333333"/>
                </a:solidFill>
                <a:effectLst/>
                <a:latin typeface="+mj-lt"/>
              </a:rPr>
              <a:t>		Wo und mit wem über OEP sprechen?</a:t>
            </a:r>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2</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Tree>
    <p:extLst>
      <p:ext uri="{BB962C8B-B14F-4D97-AF65-F5344CB8AC3E}">
        <p14:creationId xmlns:p14="http://schemas.microsoft.com/office/powerpoint/2010/main" val="3821392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Diskussion</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Was sollen OEP leisten?</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20</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0" name="Textplatzhalter 2">
            <a:extLst>
              <a:ext uri="{FF2B5EF4-FFF2-40B4-BE49-F238E27FC236}">
                <a16:creationId xmlns="" xmlns:a16="http://schemas.microsoft.com/office/drawing/2014/main" id="{DB1D9003-41C4-F7A3-B574-85B964319B14}"/>
              </a:ext>
            </a:extLst>
          </p:cNvPr>
          <p:cNvSpPr txBox="1">
            <a:spLocks/>
          </p:cNvSpPr>
          <p:nvPr/>
        </p:nvSpPr>
        <p:spPr bwMode="auto">
          <a:xfrm>
            <a:off x="1115568" y="2412694"/>
            <a:ext cx="10168128" cy="3934713"/>
          </a:xfrm>
          <a:prstGeom prst="rect">
            <a:avLst/>
          </a:prstGeom>
        </p:spPr>
        <p:txBody>
          <a:bodyPr vert="horz" lIns="91440" tIns="45720" rIns="91440" bIns="45720" rtlCol="0" anchor="ctr">
            <a:normAutofit/>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defRPr/>
            </a:pPr>
            <a:r>
              <a:rPr lang="de-DE" sz="3200" dirty="0"/>
              <a:t>Gibt es bereits OEP?  Was zeichnet sie (nicht) aus?</a:t>
            </a:r>
          </a:p>
          <a:p>
            <a:pPr algn="l">
              <a:spcBef>
                <a:spcPts val="0"/>
              </a:spcBef>
              <a:spcAft>
                <a:spcPts val="0"/>
              </a:spcAft>
              <a:defRPr/>
            </a:pPr>
            <a:endParaRPr lang="de-DE" sz="2000" dirty="0">
              <a:latin typeface="Avenir Next" panose="020B0503020202020204" pitchFamily="34" charset="0"/>
            </a:endParaRPr>
          </a:p>
          <a:p>
            <a:pPr algn="l">
              <a:spcBef>
                <a:spcPts val="0"/>
              </a:spcBef>
              <a:spcAft>
                <a:spcPts val="0"/>
              </a:spcAft>
              <a:defRPr/>
            </a:pPr>
            <a:endParaRPr lang="de-DE" sz="2000" dirty="0">
              <a:latin typeface="Avenir Next" panose="020B0503020202020204" pitchFamily="34" charset="0"/>
            </a:endParaRPr>
          </a:p>
          <a:p>
            <a:pPr algn="l">
              <a:spcBef>
                <a:spcPts val="0"/>
              </a:spcBef>
              <a:spcAft>
                <a:spcPts val="0"/>
              </a:spcAft>
              <a:defRPr/>
            </a:pPr>
            <a:r>
              <a:rPr lang="de-DE" sz="2000" dirty="0">
                <a:latin typeface="Avenir Next" panose="020B0503020202020204" pitchFamily="34" charset="0"/>
              </a:rPr>
              <a:t>Deckt sich das Vorgestellte mit bisherigen Erwartungen bzw. dem bisherigen Verständnis von OEP?</a:t>
            </a:r>
          </a:p>
          <a:p>
            <a:pPr algn="l">
              <a:spcBef>
                <a:spcPts val="0"/>
              </a:spcBef>
              <a:spcAft>
                <a:spcPts val="0"/>
              </a:spcAft>
              <a:defRPr/>
            </a:pPr>
            <a:endParaRPr lang="de-DE" sz="2000" dirty="0">
              <a:latin typeface="Avenir Next" panose="020B0503020202020204" pitchFamily="34" charset="0"/>
            </a:endParaRPr>
          </a:p>
          <a:p>
            <a:pPr algn="l">
              <a:spcBef>
                <a:spcPts val="0"/>
              </a:spcBef>
              <a:spcAft>
                <a:spcPts val="0"/>
              </a:spcAft>
              <a:defRPr/>
            </a:pPr>
            <a:r>
              <a:rPr lang="de-DE" sz="2000" dirty="0">
                <a:latin typeface="Avenir Next" panose="020B0503020202020204" pitchFamily="34" charset="0"/>
              </a:rPr>
              <a:t>Wie könnten wir das Verhältnis von OEP und OER beschreiben oder auch grafisch skizzieren?</a:t>
            </a:r>
          </a:p>
          <a:p>
            <a:pPr algn="l">
              <a:spcBef>
                <a:spcPts val="0"/>
              </a:spcBef>
              <a:spcAft>
                <a:spcPts val="0"/>
              </a:spcAft>
              <a:defRPr/>
            </a:pPr>
            <a:endParaRPr lang="de-DE" sz="2000" dirty="0">
              <a:latin typeface="Avenir Next" panose="020B0503020202020204" pitchFamily="34" charset="0"/>
            </a:endParaRPr>
          </a:p>
          <a:p>
            <a:pPr algn="l">
              <a:defRPr/>
            </a:pPr>
            <a:r>
              <a:rPr lang="de-DE" sz="2000" dirty="0">
                <a:latin typeface="Avenir Next" panose="020B0503020202020204" pitchFamily="34" charset="0"/>
              </a:rPr>
              <a:t>Welchen Erwartungshorizont haben wir (als VermittlerInnen, Nutzende, Produzierende von OER) an Open Educational Practices (OEP)?</a:t>
            </a:r>
          </a:p>
          <a:p>
            <a:pPr algn="l">
              <a:spcBef>
                <a:spcPts val="0"/>
              </a:spcBef>
              <a:spcAft>
                <a:spcPts val="0"/>
              </a:spcAft>
              <a:defRPr/>
            </a:pPr>
            <a:endParaRPr lang="de-DE" sz="3600" dirty="0">
              <a:latin typeface="Avenir Next" panose="020B0503020202020204" pitchFamily="34" charset="0"/>
            </a:endParaRPr>
          </a:p>
        </p:txBody>
      </p:sp>
    </p:spTree>
    <p:extLst>
      <p:ext uri="{BB962C8B-B14F-4D97-AF65-F5344CB8AC3E}">
        <p14:creationId xmlns:p14="http://schemas.microsoft.com/office/powerpoint/2010/main" val="3816397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Diskussion</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Wo und mit wem über OEP sprechen?</a:t>
            </a:r>
            <a:endParaRPr lang="de-DE" sz="1800" b="1" dirty="0"/>
          </a:p>
        </p:txBody>
      </p:sp>
      <p:graphicFrame>
        <p:nvGraphicFramePr>
          <p:cNvPr id="12" name="Inhaltsplatzhalter 11">
            <a:extLst>
              <a:ext uri="{FF2B5EF4-FFF2-40B4-BE49-F238E27FC236}">
                <a16:creationId xmlns="" xmlns:a16="http://schemas.microsoft.com/office/drawing/2014/main" id="{98D6CCA8-15B3-CDD5-0567-6F9248917CB5}"/>
              </a:ext>
            </a:extLst>
          </p:cNvPr>
          <p:cNvGraphicFramePr>
            <a:graphicFrameLocks noGrp="1"/>
          </p:cNvGraphicFramePr>
          <p:nvPr>
            <p:ph idx="1"/>
            <p:extLst>
              <p:ext uri="{D42A27DB-BD31-4B8C-83A1-F6EECF244321}">
                <p14:modId xmlns:p14="http://schemas.microsoft.com/office/powerpoint/2010/main" val="3812080510"/>
              </p:ext>
            </p:extLst>
          </p:nvPr>
        </p:nvGraphicFramePr>
        <p:xfrm>
          <a:off x="1115568" y="2193548"/>
          <a:ext cx="10168128" cy="3084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21</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7" name="Textfeld 16">
            <a:extLst>
              <a:ext uri="{FF2B5EF4-FFF2-40B4-BE49-F238E27FC236}">
                <a16:creationId xmlns="" xmlns:a16="http://schemas.microsoft.com/office/drawing/2014/main" id="{043817D0-6AB0-EC39-A241-3CC3DFBD501F}"/>
              </a:ext>
            </a:extLst>
          </p:cNvPr>
          <p:cNvSpPr txBox="1"/>
          <p:nvPr/>
        </p:nvSpPr>
        <p:spPr>
          <a:xfrm>
            <a:off x="1115569" y="5521219"/>
            <a:ext cx="10168127" cy="687881"/>
          </a:xfrm>
          <a:prstGeom prst="rect">
            <a:avLst/>
          </a:prstGeom>
          <a:noFill/>
        </p:spPr>
        <p:txBody>
          <a:bodyPr wrap="square">
            <a:spAutoFit/>
          </a:bodyPr>
          <a:lstStyle/>
          <a:p>
            <a:pPr marL="0" lvl="0" indent="0" algn="ctr" defTabSz="355600">
              <a:lnSpc>
                <a:spcPct val="90000"/>
              </a:lnSpc>
              <a:spcBef>
                <a:spcPct val="0"/>
              </a:spcBef>
              <a:spcAft>
                <a:spcPct val="35000"/>
              </a:spcAft>
              <a:buNone/>
            </a:pPr>
            <a:r>
              <a:rPr lang="de-DE" sz="1800" kern="1200" dirty="0"/>
              <a:t>Wo lässt sich das Thema anschließen, welche AG ist zuständig? </a:t>
            </a:r>
          </a:p>
          <a:p>
            <a:pPr marL="0" lvl="0" indent="0" algn="ctr" defTabSz="355600">
              <a:lnSpc>
                <a:spcPct val="90000"/>
              </a:lnSpc>
              <a:spcBef>
                <a:spcPct val="0"/>
              </a:spcBef>
              <a:spcAft>
                <a:spcPct val="35000"/>
              </a:spcAft>
              <a:buNone/>
            </a:pPr>
            <a:r>
              <a:rPr lang="de-DE" sz="1800" kern="1200" dirty="0"/>
              <a:t>Wie gelingt der Anschluss bzw. die Zusammenarbeit mit der Hochschuldidaktik?</a:t>
            </a:r>
          </a:p>
        </p:txBody>
      </p:sp>
    </p:spTree>
    <p:extLst>
      <p:ext uri="{BB962C8B-B14F-4D97-AF65-F5344CB8AC3E}">
        <p14:creationId xmlns:p14="http://schemas.microsoft.com/office/powerpoint/2010/main" val="170781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8D06CE56-3881-4ADA-8CEF-D18B02C242A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 xmlns:a16="http://schemas.microsoft.com/office/drawing/2014/main" id="{79F3C543-62EC-4433-9C93-A2CD8764E9B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4">
            <a:extLst>
              <a:ext uri="{FF2B5EF4-FFF2-40B4-BE49-F238E27FC236}">
                <a16:creationId xmlns="" xmlns:a16="http://schemas.microsoft.com/office/drawing/2014/main" id="{B35D3C1D-A6AE-4FCA-BB76-A4748CE5DE5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el 5">
            <a:extLst>
              <a:ext uri="{FF2B5EF4-FFF2-40B4-BE49-F238E27FC236}">
                <a16:creationId xmlns="" xmlns:a16="http://schemas.microsoft.com/office/drawing/2014/main" id="{C522B505-8943-DE57-3CF8-5C5B4348FC9F}"/>
              </a:ext>
            </a:extLst>
          </p:cNvPr>
          <p:cNvSpPr>
            <a:spLocks noGrp="1"/>
          </p:cNvSpPr>
          <p:nvPr>
            <p:ph type="title"/>
          </p:nvPr>
        </p:nvSpPr>
        <p:spPr>
          <a:xfrm>
            <a:off x="558210" y="1913348"/>
            <a:ext cx="10094976" cy="3016759"/>
          </a:xfrm>
        </p:spPr>
        <p:txBody>
          <a:bodyPr vert="horz" lIns="91440" tIns="45720" rIns="91440" bIns="45720" rtlCol="0" anchor="ctr">
            <a:normAutofit fontScale="90000"/>
          </a:bodyPr>
          <a:lstStyle/>
          <a:p>
            <a:r>
              <a:rPr lang="en-US" sz="4800" b="1" dirty="0" err="1"/>
              <a:t>Vielen</a:t>
            </a:r>
            <a:r>
              <a:rPr lang="en-US" sz="4800" b="1" dirty="0"/>
              <a:t> Dank!</a:t>
            </a:r>
            <a:br>
              <a:rPr lang="en-US" sz="4800" b="1" dirty="0"/>
            </a:br>
            <a:r>
              <a:rPr lang="en-US" sz="2400" b="1" dirty="0">
                <a:solidFill>
                  <a:schemeClr val="bg1"/>
                </a:solidFill>
              </a:rPr>
              <a:t>I</a:t>
            </a:r>
            <a:br>
              <a:rPr lang="en-US" sz="2400" b="1" dirty="0">
                <a:solidFill>
                  <a:schemeClr val="bg1"/>
                </a:solidFill>
              </a:rPr>
            </a:br>
            <a:r>
              <a:rPr lang="de-DE" sz="1600" dirty="0">
                <a:solidFill>
                  <a:srgbClr val="333333"/>
                </a:solidFill>
                <a:effectLst/>
                <a:latin typeface="Times" pitchFamily="2" charset="0"/>
              </a:rPr>
              <a:t/>
            </a:r>
            <a:br>
              <a:rPr lang="de-DE" sz="1600" dirty="0">
                <a:solidFill>
                  <a:srgbClr val="333333"/>
                </a:solidFill>
                <a:effectLst/>
                <a:latin typeface="Times" pitchFamily="2" charset="0"/>
              </a:rPr>
            </a:br>
            <a:r>
              <a:rPr lang="de-DE" sz="2000" dirty="0">
                <a:solidFill>
                  <a:srgbClr val="333333"/>
                </a:solidFill>
                <a:effectLst/>
              </a:rPr>
              <a:t>Für den weiteren Austausch wenden Sie sich gern an:</a:t>
            </a:r>
            <a:br>
              <a:rPr lang="de-DE" sz="2000" dirty="0">
                <a:solidFill>
                  <a:srgbClr val="333333"/>
                </a:solidFill>
                <a:effectLst/>
              </a:rPr>
            </a:br>
            <a:r>
              <a:rPr lang="de-DE" sz="2000" dirty="0">
                <a:solidFill>
                  <a:srgbClr val="333333"/>
                </a:solidFill>
                <a:effectLst/>
              </a:rPr>
              <a:t/>
            </a:r>
            <a:br>
              <a:rPr lang="de-DE" sz="2000" dirty="0">
                <a:solidFill>
                  <a:srgbClr val="333333"/>
                </a:solidFill>
                <a:effectLst/>
              </a:rPr>
            </a:br>
            <a:r>
              <a:rPr lang="de-DE" sz="2000" dirty="0">
                <a:solidFill>
                  <a:srgbClr val="333333"/>
                </a:solidFill>
                <a:effectLst/>
              </a:rPr>
              <a:t/>
            </a:r>
            <a:br>
              <a:rPr lang="de-DE" sz="2000" dirty="0">
                <a:solidFill>
                  <a:srgbClr val="333333"/>
                </a:solidFill>
                <a:effectLst/>
              </a:rPr>
            </a:br>
            <a:r>
              <a:rPr lang="de-DE" sz="2000" dirty="0">
                <a:solidFill>
                  <a:srgbClr val="333333"/>
                </a:solidFill>
                <a:effectLst/>
                <a:hlinkClick r:id="rId2"/>
              </a:rPr>
              <a:t>verena.russlies@uni-tuebingen.de</a:t>
            </a:r>
            <a:r>
              <a:rPr lang="de-DE" sz="2000" dirty="0">
                <a:solidFill>
                  <a:srgbClr val="333333"/>
                </a:solidFill>
                <a:effectLst/>
              </a:rPr>
              <a:t> </a:t>
            </a:r>
            <a:br>
              <a:rPr lang="de-DE" sz="2000" dirty="0">
                <a:solidFill>
                  <a:srgbClr val="333333"/>
                </a:solidFill>
                <a:effectLst/>
              </a:rPr>
            </a:br>
            <a:r>
              <a:rPr lang="de-DE" sz="2000" dirty="0">
                <a:solidFill>
                  <a:srgbClr val="333333"/>
                </a:solidFill>
                <a:effectLst/>
              </a:rPr>
              <a:t/>
            </a:r>
            <a:br>
              <a:rPr lang="de-DE" sz="2000" dirty="0">
                <a:solidFill>
                  <a:srgbClr val="333333"/>
                </a:solidFill>
                <a:effectLst/>
              </a:rPr>
            </a:br>
            <a:r>
              <a:rPr lang="de-DE" sz="2000" dirty="0">
                <a:solidFill>
                  <a:srgbClr val="333333"/>
                </a:solidFill>
                <a:effectLst/>
                <a:hlinkClick r:id="rId3"/>
              </a:rPr>
              <a:t>oer-admin@ub.uni-tuebingen.de</a:t>
            </a:r>
            <a:r>
              <a:rPr lang="de-DE" sz="2000" dirty="0">
                <a:solidFill>
                  <a:srgbClr val="333333"/>
                </a:solidFill>
                <a:effectLst/>
              </a:rPr>
              <a:t> </a:t>
            </a:r>
            <a:r>
              <a:rPr lang="de-DE" sz="1600" dirty="0">
                <a:solidFill>
                  <a:srgbClr val="333333"/>
                </a:solidFill>
                <a:effectLst/>
                <a:latin typeface="Times" pitchFamily="2" charset="0"/>
              </a:rPr>
              <a:t/>
            </a:r>
            <a:br>
              <a:rPr lang="de-DE" sz="1600" dirty="0">
                <a:solidFill>
                  <a:srgbClr val="333333"/>
                </a:solidFill>
                <a:effectLst/>
                <a:latin typeface="Times" pitchFamily="2" charset="0"/>
              </a:rPr>
            </a:br>
            <a:endParaRPr lang="en-US" sz="4800" b="1" dirty="0"/>
          </a:p>
        </p:txBody>
      </p:sp>
      <p:sp>
        <p:nvSpPr>
          <p:cNvPr id="17" name="Rectangle 16">
            <a:extLst>
              <a:ext uri="{FF2B5EF4-FFF2-40B4-BE49-F238E27FC236}">
                <a16:creationId xmlns="" xmlns:a16="http://schemas.microsoft.com/office/drawing/2014/main" id="{6D5BF818-2283-4CC9-A120-9225CEDFA6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913350"/>
            <a:ext cx="128016" cy="2468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 xmlns:a16="http://schemas.microsoft.com/office/drawing/2014/main" id="{063A42EF-20CC-4BCC-9D0B-222CF3AAE8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50945" y="5109377"/>
            <a:ext cx="109270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Datumsplatzhalter 3">
            <a:extLst>
              <a:ext uri="{FF2B5EF4-FFF2-40B4-BE49-F238E27FC236}">
                <a16:creationId xmlns="" xmlns:a16="http://schemas.microsoft.com/office/drawing/2014/main" id="{4F54C1EC-D040-79B9-18D3-ABA2136223D6}"/>
              </a:ext>
            </a:extLst>
          </p:cNvPr>
          <p:cNvSpPr>
            <a:spLocks noGrp="1"/>
          </p:cNvSpPr>
          <p:nvPr>
            <p:ph type="dt" sz="half" idx="10"/>
          </p:nvPr>
        </p:nvSpPr>
        <p:spPr>
          <a:xfrm>
            <a:off x="647700" y="6365001"/>
            <a:ext cx="2743200" cy="365125"/>
          </a:xfrm>
        </p:spPr>
        <p:txBody>
          <a:bodyPr vert="horz" lIns="91440" tIns="45720" rIns="91440" bIns="45720" rtlCol="0" anchor="ctr">
            <a:normAutofit/>
          </a:bodyPr>
          <a:lstStyle/>
          <a:p>
            <a:pPr>
              <a:spcAft>
                <a:spcPts val="600"/>
              </a:spcAft>
            </a:pPr>
            <a:r>
              <a:rPr lang="de-DE"/>
              <a:t>10.06.2024</a:t>
            </a:r>
            <a:endParaRPr lang="en-US" dirty="0"/>
          </a:p>
        </p:txBody>
      </p:sp>
      <p:sp>
        <p:nvSpPr>
          <p:cNvPr id="5" name="Foliennummernplatzhalter 4">
            <a:extLst>
              <a:ext uri="{FF2B5EF4-FFF2-40B4-BE49-F238E27FC236}">
                <a16:creationId xmlns="" xmlns:a16="http://schemas.microsoft.com/office/drawing/2014/main" id="{C29904AC-1C23-3D52-E7CE-953EEEBEAA6C}"/>
              </a:ext>
            </a:extLst>
          </p:cNvPr>
          <p:cNvSpPr>
            <a:spLocks noGrp="1"/>
          </p:cNvSpPr>
          <p:nvPr>
            <p:ph type="sldNum" sz="quarter" idx="12"/>
          </p:nvPr>
        </p:nvSpPr>
        <p:spPr>
          <a:xfrm>
            <a:off x="10071100" y="6356350"/>
            <a:ext cx="1562690" cy="365125"/>
          </a:xfrm>
        </p:spPr>
        <p:txBody>
          <a:bodyPr vert="horz" lIns="91440" tIns="45720" rIns="91440" bIns="45720" rtlCol="0" anchor="ctr">
            <a:normAutofit/>
          </a:bodyPr>
          <a:lstStyle/>
          <a:p>
            <a:pPr>
              <a:spcAft>
                <a:spcPts val="600"/>
              </a:spcAft>
            </a:pPr>
            <a:fld id="{B2DC25EE-239B-4C5F-AAD1-255A7D5F1EE2}" type="slidenum">
              <a:rPr lang="en-US" smtClean="0"/>
              <a:pPr>
                <a:spcAft>
                  <a:spcPts val="600"/>
                </a:spcAft>
              </a:pPr>
              <a:t>22</a:t>
            </a:fld>
            <a:endParaRPr lang="en-US" dirty="0"/>
          </a:p>
        </p:txBody>
      </p:sp>
      <p:sp>
        <p:nvSpPr>
          <p:cNvPr id="7" name="Rechteck 6">
            <a:extLst>
              <a:ext uri="{FF2B5EF4-FFF2-40B4-BE49-F238E27FC236}">
                <a16:creationId xmlns="" xmlns:a16="http://schemas.microsoft.com/office/drawing/2014/main" id="{875F2D7D-46B6-2BC7-02DF-4D3B108AF047}"/>
              </a:ext>
            </a:extLst>
          </p:cNvPr>
          <p:cNvSpPr/>
          <p:nvPr/>
        </p:nvSpPr>
        <p:spPr>
          <a:xfrm rot="16200000">
            <a:off x="-1181613" y="3066606"/>
            <a:ext cx="2468882"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 xmlns:a16="http://schemas.microsoft.com/office/drawing/2014/main" id="{BC1A27F9-B3C8-CA5B-05A4-DA6ED835536C}"/>
              </a:ext>
            </a:extLst>
          </p:cNvPr>
          <p:cNvPicPr>
            <a:picLocks noChangeAspect="1"/>
          </p:cNvPicPr>
          <p:nvPr/>
        </p:nvPicPr>
        <p:blipFill>
          <a:blip r:embed="rId4"/>
          <a:stretch>
            <a:fillRect/>
          </a:stretch>
        </p:blipFill>
        <p:spPr>
          <a:xfrm>
            <a:off x="1765300" y="5327650"/>
            <a:ext cx="3251200" cy="1028700"/>
          </a:xfrm>
          <a:prstGeom prst="rect">
            <a:avLst/>
          </a:prstGeom>
        </p:spPr>
      </p:pic>
      <p:pic>
        <p:nvPicPr>
          <p:cNvPr id="10" name="Grafik 9">
            <a:extLst>
              <a:ext uri="{FF2B5EF4-FFF2-40B4-BE49-F238E27FC236}">
                <a16:creationId xmlns="" xmlns:a16="http://schemas.microsoft.com/office/drawing/2014/main" id="{C49D0F53-1098-E2C0-D942-8764281478E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44053"/>
          <a:stretch/>
        </p:blipFill>
        <p:spPr>
          <a:xfrm>
            <a:off x="7408349" y="367371"/>
            <a:ext cx="4204531" cy="655145"/>
          </a:xfrm>
          <a:prstGeom prst="rect">
            <a:avLst/>
          </a:prstGeom>
        </p:spPr>
      </p:pic>
      <p:sp>
        <p:nvSpPr>
          <p:cNvPr id="3" name="Textfeld 2">
            <a:extLst>
              <a:ext uri="{FF2B5EF4-FFF2-40B4-BE49-F238E27FC236}">
                <a16:creationId xmlns="" xmlns:a16="http://schemas.microsoft.com/office/drawing/2014/main" id="{D8D4F48E-C4CB-D7C1-7AC8-7C862454DAEC}"/>
              </a:ext>
            </a:extLst>
          </p:cNvPr>
          <p:cNvSpPr txBox="1"/>
          <p:nvPr/>
        </p:nvSpPr>
        <p:spPr>
          <a:xfrm>
            <a:off x="5834583" y="5630841"/>
            <a:ext cx="4818603" cy="461665"/>
          </a:xfrm>
          <a:prstGeom prst="rect">
            <a:avLst/>
          </a:prstGeom>
          <a:noFill/>
        </p:spPr>
        <p:txBody>
          <a:bodyPr wrap="square">
            <a:spAutoFit/>
          </a:bodyPr>
          <a:lstStyle/>
          <a:p>
            <a:r>
              <a:rPr lang="de-DE" sz="800" dirty="0"/>
              <a:t>Dieses Dokument, ausgenommen der Logos und anders gekennzeichneter Elemente, ist lizenziert unter einer Creative Commons Namensnennung - Weitergabe unter gleichen Bedingungen 4.0 International Lizenz (https://creativecommons.org/licenses/by-sa/4.0/)</a:t>
            </a:r>
          </a:p>
        </p:txBody>
      </p:sp>
      <p:pic>
        <p:nvPicPr>
          <p:cNvPr id="9" name="Grafik 8">
            <a:hlinkClick r:id="rId6"/>
            <a:extLst>
              <a:ext uri="{FF2B5EF4-FFF2-40B4-BE49-F238E27FC236}">
                <a16:creationId xmlns="" xmlns:a16="http://schemas.microsoft.com/office/drawing/2014/main" id="{CED8B37D-C914-29EB-61EB-BB138503E4BC}"/>
              </a:ext>
            </a:extLst>
          </p:cNvPr>
          <p:cNvPicPr>
            <a:picLocks noChangeAspect="1"/>
          </p:cNvPicPr>
          <p:nvPr/>
        </p:nvPicPr>
        <p:blipFill>
          <a:blip r:embed="rId7"/>
          <a:stretch>
            <a:fillRect/>
          </a:stretch>
        </p:blipFill>
        <p:spPr>
          <a:xfrm>
            <a:off x="10681544" y="5698679"/>
            <a:ext cx="813529" cy="286642"/>
          </a:xfrm>
          <a:prstGeom prst="rect">
            <a:avLst/>
          </a:prstGeom>
        </p:spPr>
      </p:pic>
    </p:spTree>
    <p:extLst>
      <p:ext uri="{BB962C8B-B14F-4D97-AF65-F5344CB8AC3E}">
        <p14:creationId xmlns:p14="http://schemas.microsoft.com/office/powerpoint/2010/main" val="3037761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OEP-Definitionen und </a:t>
            </a:r>
            <a:r>
              <a:rPr lang="de-DE" sz="1800" dirty="0" err="1">
                <a:latin typeface="Avenir Next" panose="020B0503020202020204" pitchFamily="34" charset="0"/>
              </a:rPr>
              <a:t>Recap</a:t>
            </a:r>
            <a:r>
              <a:rPr lang="de-DE" sz="1800" dirty="0">
                <a:latin typeface="Avenir Next" panose="020B0503020202020204" pitchFamily="34" charset="0"/>
              </a:rPr>
              <a:t> </a:t>
            </a:r>
            <a:r>
              <a:rPr lang="de-DE" sz="1800" dirty="0" err="1">
                <a:latin typeface="Avenir Next" panose="020B0503020202020204" pitchFamily="34" charset="0"/>
              </a:rPr>
              <a:t>OERcamp</a:t>
            </a:r>
            <a:r>
              <a:rPr lang="de-DE" sz="1800" dirty="0">
                <a:latin typeface="Avenir Next" panose="020B0503020202020204" pitchFamily="34" charset="0"/>
              </a:rPr>
              <a:t> 24</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3</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1" name="Textplatzhalter 2">
            <a:extLst>
              <a:ext uri="{FF2B5EF4-FFF2-40B4-BE49-F238E27FC236}">
                <a16:creationId xmlns="" xmlns:a16="http://schemas.microsoft.com/office/drawing/2014/main" id="{0708D16E-20E5-2B89-9109-2860CAB7177B}"/>
              </a:ext>
            </a:extLst>
          </p:cNvPr>
          <p:cNvSpPr txBox="1">
            <a:spLocks/>
          </p:cNvSpPr>
          <p:nvPr/>
        </p:nvSpPr>
        <p:spPr bwMode="auto">
          <a:xfrm>
            <a:off x="1115568" y="2232212"/>
            <a:ext cx="10168128" cy="3792070"/>
          </a:xfrm>
          <a:prstGeom prst="rect">
            <a:avLst/>
          </a:prstGeom>
        </p:spPr>
        <p:txBody>
          <a:bodyPr vert="horz" lIns="91440" tIns="45720" rIns="91440" bIns="45720" rtlCol="0" anchor="ctr">
            <a:normAutofit/>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de-DE" sz="2400" dirty="0" err="1">
                <a:latin typeface="Avenir Next" panose="020B0503020202020204" pitchFamily="34" charset="0"/>
              </a:rPr>
              <a:t>While</a:t>
            </a:r>
            <a:r>
              <a:rPr lang="de-DE" sz="2400" dirty="0">
                <a:latin typeface="Avenir Next" panose="020B0503020202020204" pitchFamily="34" charset="0"/>
              </a:rPr>
              <a:t> </a:t>
            </a:r>
            <a:r>
              <a:rPr lang="de-DE" sz="2400" b="1" dirty="0">
                <a:latin typeface="Avenir Next" panose="020B0503020202020204" pitchFamily="34" charset="0"/>
              </a:rPr>
              <a:t>open </a:t>
            </a:r>
            <a:r>
              <a:rPr lang="de-DE" sz="2400" b="1" dirty="0" err="1">
                <a:latin typeface="Avenir Next" panose="020B0503020202020204" pitchFamily="34" charset="0"/>
              </a:rPr>
              <a:t>education</a:t>
            </a:r>
            <a:r>
              <a:rPr lang="de-DE" sz="2400" b="1" dirty="0">
                <a:latin typeface="Avenir Next" panose="020B0503020202020204" pitchFamily="34" charset="0"/>
              </a:rPr>
              <a:t> </a:t>
            </a:r>
            <a:r>
              <a:rPr lang="de-DE" sz="2400" b="1" dirty="0" err="1">
                <a:latin typeface="Avenir Next" panose="020B0503020202020204" pitchFamily="34" charset="0"/>
              </a:rPr>
              <a:t>has</a:t>
            </a:r>
            <a:r>
              <a:rPr lang="de-DE" sz="2400" b="1" dirty="0">
                <a:latin typeface="Avenir Next" panose="020B0503020202020204" pitchFamily="34" charset="0"/>
              </a:rPr>
              <a:t> a </a:t>
            </a:r>
            <a:r>
              <a:rPr lang="de-DE" sz="2400" b="1" dirty="0" err="1">
                <a:latin typeface="Avenir Next" panose="020B0503020202020204" pitchFamily="34" charset="0"/>
              </a:rPr>
              <a:t>long</a:t>
            </a:r>
            <a:r>
              <a:rPr lang="de-DE" sz="2400" b="1" dirty="0">
                <a:latin typeface="Avenir Next" panose="020B0503020202020204" pitchFamily="34" charset="0"/>
              </a:rPr>
              <a:t> </a:t>
            </a:r>
            <a:r>
              <a:rPr lang="de-DE" sz="2400" b="1" dirty="0" err="1">
                <a:latin typeface="Avenir Next" panose="020B0503020202020204" pitchFamily="34" charset="0"/>
              </a:rPr>
              <a:t>history</a:t>
            </a:r>
            <a:r>
              <a:rPr lang="de-DE" sz="2400" b="1" dirty="0">
                <a:latin typeface="Avenir Next" panose="020B0503020202020204" pitchFamily="34" charset="0"/>
              </a:rPr>
              <a:t> </a:t>
            </a:r>
            <a:r>
              <a:rPr lang="de-DE" sz="2400" dirty="0">
                <a:latin typeface="Avenir Next" panose="020B0503020202020204" pitchFamily="34" charset="0"/>
              </a:rPr>
              <a:t>(Hendricks, 2017; Morgan, 2016; Rolfe, 2017), </a:t>
            </a:r>
            <a:r>
              <a:rPr lang="de-DE" sz="2400" dirty="0" err="1">
                <a:latin typeface="Avenir Next" panose="020B0503020202020204" pitchFamily="34" charset="0"/>
              </a:rPr>
              <a:t>the</a:t>
            </a:r>
            <a:r>
              <a:rPr lang="de-DE" sz="2400" dirty="0">
                <a:latin typeface="Avenir Next" panose="020B0503020202020204" pitchFamily="34" charset="0"/>
              </a:rPr>
              <a:t> </a:t>
            </a:r>
            <a:r>
              <a:rPr lang="de-DE" sz="2400" dirty="0" err="1">
                <a:latin typeface="Avenir Next" panose="020B0503020202020204" pitchFamily="34" charset="0"/>
              </a:rPr>
              <a:t>specific</a:t>
            </a:r>
            <a:r>
              <a:rPr lang="de-DE" sz="2400" dirty="0">
                <a:latin typeface="Avenir Next" panose="020B0503020202020204" pitchFamily="34" charset="0"/>
              </a:rPr>
              <a:t> </a:t>
            </a:r>
            <a:r>
              <a:rPr lang="de-DE" sz="2400" b="1" dirty="0" err="1">
                <a:latin typeface="Avenir Next" panose="020B0503020202020204" pitchFamily="34" charset="0"/>
              </a:rPr>
              <a:t>concept</a:t>
            </a:r>
            <a:r>
              <a:rPr lang="de-DE" sz="2400" b="1" dirty="0">
                <a:latin typeface="Avenir Next" panose="020B0503020202020204" pitchFamily="34" charset="0"/>
              </a:rPr>
              <a:t> </a:t>
            </a:r>
            <a:r>
              <a:rPr lang="de-DE" sz="2400" b="1" dirty="0" err="1">
                <a:latin typeface="Avenir Next" panose="020B0503020202020204" pitchFamily="34" charset="0"/>
              </a:rPr>
              <a:t>of</a:t>
            </a:r>
            <a:r>
              <a:rPr lang="de-DE" sz="2400" b="1" dirty="0">
                <a:latin typeface="Avenir Next" panose="020B0503020202020204" pitchFamily="34" charset="0"/>
              </a:rPr>
              <a:t> ‘open </a:t>
            </a:r>
            <a:r>
              <a:rPr lang="de-DE" sz="2400" b="1" dirty="0" err="1">
                <a:latin typeface="Avenir Next" panose="020B0503020202020204" pitchFamily="34" charset="0"/>
              </a:rPr>
              <a:t>educational</a:t>
            </a:r>
            <a:r>
              <a:rPr lang="de-DE" sz="2400" b="1" dirty="0">
                <a:latin typeface="Avenir Next" panose="020B0503020202020204" pitchFamily="34" charset="0"/>
              </a:rPr>
              <a:t> </a:t>
            </a:r>
            <a:r>
              <a:rPr lang="de-DE" sz="2400" b="1" dirty="0" err="1">
                <a:latin typeface="Avenir Next" panose="020B0503020202020204" pitchFamily="34" charset="0"/>
              </a:rPr>
              <a:t>practices</a:t>
            </a:r>
            <a:r>
              <a:rPr lang="de-DE" sz="2400" b="1" dirty="0">
                <a:latin typeface="Avenir Next" panose="020B0503020202020204" pitchFamily="34" charset="0"/>
              </a:rPr>
              <a:t>’ </a:t>
            </a:r>
            <a:r>
              <a:rPr lang="de-DE" sz="2400" b="1" dirty="0" err="1">
                <a:latin typeface="Avenir Next" panose="020B0503020202020204" pitchFamily="34" charset="0"/>
              </a:rPr>
              <a:t>has</a:t>
            </a:r>
            <a:r>
              <a:rPr lang="de-DE" sz="2400" b="1" dirty="0">
                <a:latin typeface="Avenir Next" panose="020B0503020202020204" pitchFamily="34" charset="0"/>
              </a:rPr>
              <a:t> </a:t>
            </a:r>
            <a:r>
              <a:rPr lang="de-DE" sz="2400" b="1" dirty="0" err="1">
                <a:latin typeface="Avenir Next" panose="020B0503020202020204" pitchFamily="34" charset="0"/>
              </a:rPr>
              <a:t>emerged</a:t>
            </a:r>
            <a:r>
              <a:rPr lang="de-DE" sz="2400" b="1" dirty="0">
                <a:latin typeface="Avenir Next" panose="020B0503020202020204" pitchFamily="34" charset="0"/>
              </a:rPr>
              <a:t> </a:t>
            </a:r>
            <a:r>
              <a:rPr lang="de-DE" sz="2400" b="1" dirty="0" err="1">
                <a:latin typeface="Avenir Next" panose="020B0503020202020204" pitchFamily="34" charset="0"/>
              </a:rPr>
              <a:t>only</a:t>
            </a:r>
            <a:r>
              <a:rPr lang="de-DE" sz="2400" b="1" dirty="0">
                <a:latin typeface="Avenir Next" panose="020B0503020202020204" pitchFamily="34" charset="0"/>
              </a:rPr>
              <a:t> in </a:t>
            </a:r>
            <a:r>
              <a:rPr lang="de-DE" sz="2400" b="1" dirty="0" err="1">
                <a:latin typeface="Avenir Next" panose="020B0503020202020204" pitchFamily="34" charset="0"/>
              </a:rPr>
              <a:t>the</a:t>
            </a:r>
            <a:r>
              <a:rPr lang="de-DE" sz="2400" b="1" dirty="0">
                <a:latin typeface="Avenir Next" panose="020B0503020202020204" pitchFamily="34" charset="0"/>
              </a:rPr>
              <a:t> </a:t>
            </a:r>
            <a:r>
              <a:rPr lang="de-DE" sz="2400" b="1" dirty="0" err="1">
                <a:latin typeface="Avenir Next" panose="020B0503020202020204" pitchFamily="34" charset="0"/>
              </a:rPr>
              <a:t>past</a:t>
            </a:r>
            <a:r>
              <a:rPr lang="de-DE" sz="2400" b="1" dirty="0">
                <a:latin typeface="Avenir Next" panose="020B0503020202020204" pitchFamily="34" charset="0"/>
              </a:rPr>
              <a:t> </a:t>
            </a:r>
            <a:r>
              <a:rPr lang="de-DE" sz="2400" b="1" dirty="0" err="1">
                <a:latin typeface="Avenir Next" panose="020B0503020202020204" pitchFamily="34" charset="0"/>
              </a:rPr>
              <a:t>decade</a:t>
            </a:r>
            <a:r>
              <a:rPr lang="de-DE" sz="2400" dirty="0">
                <a:latin typeface="Avenir Next" panose="020B0503020202020204" pitchFamily="34" charset="0"/>
              </a:rPr>
              <a:t> (</a:t>
            </a:r>
            <a:r>
              <a:rPr lang="de-DE" sz="2400" dirty="0" err="1">
                <a:latin typeface="Avenir Next" panose="020B0503020202020204" pitchFamily="34" charset="0"/>
              </a:rPr>
              <a:t>since</a:t>
            </a:r>
            <a:r>
              <a:rPr lang="de-DE" sz="2400" dirty="0">
                <a:latin typeface="Avenir Next" panose="020B0503020202020204" pitchFamily="34" charset="0"/>
              </a:rPr>
              <a:t> 2007). </a:t>
            </a:r>
            <a:r>
              <a:rPr lang="de-DE" sz="2400" dirty="0" err="1">
                <a:latin typeface="Avenir Next" panose="020B0503020202020204" pitchFamily="34" charset="0"/>
              </a:rPr>
              <a:t>Conceptualisations</a:t>
            </a:r>
            <a:r>
              <a:rPr lang="de-DE" sz="2400" dirty="0">
                <a:latin typeface="Avenir Next" panose="020B0503020202020204" pitchFamily="34" charset="0"/>
              </a:rPr>
              <a:t> </a:t>
            </a:r>
            <a:r>
              <a:rPr lang="de-DE" sz="2400" dirty="0" err="1">
                <a:latin typeface="Avenir Next" panose="020B0503020202020204" pitchFamily="34" charset="0"/>
              </a:rPr>
              <a:t>of</a:t>
            </a:r>
            <a:r>
              <a:rPr lang="de-DE" sz="2400" dirty="0">
                <a:latin typeface="Avenir Next" panose="020B0503020202020204" pitchFamily="34" charset="0"/>
              </a:rPr>
              <a:t> OEP </a:t>
            </a:r>
            <a:r>
              <a:rPr lang="de-DE" sz="2400" dirty="0" err="1">
                <a:latin typeface="Avenir Next" panose="020B0503020202020204" pitchFamily="34" charset="0"/>
              </a:rPr>
              <a:t>vary</a:t>
            </a:r>
            <a:r>
              <a:rPr lang="de-DE" sz="2400" dirty="0">
                <a:latin typeface="Avenir Next" panose="020B0503020202020204" pitchFamily="34" charset="0"/>
              </a:rPr>
              <a:t> </a:t>
            </a:r>
            <a:r>
              <a:rPr lang="de-DE" sz="2400" dirty="0" err="1">
                <a:latin typeface="Avenir Next" panose="020B0503020202020204" pitchFamily="34" charset="0"/>
              </a:rPr>
              <a:t>widely</a:t>
            </a:r>
            <a:r>
              <a:rPr lang="de-DE" sz="2400" dirty="0">
                <a:latin typeface="Avenir Next" panose="020B0503020202020204" pitchFamily="34" charset="0"/>
              </a:rPr>
              <a:t>, ranging </a:t>
            </a:r>
            <a:r>
              <a:rPr lang="de-DE" sz="2400" dirty="0" err="1">
                <a:latin typeface="Avenir Next" panose="020B0503020202020204" pitchFamily="34" charset="0"/>
              </a:rPr>
              <a:t>from</a:t>
            </a:r>
            <a:r>
              <a:rPr lang="de-DE" sz="2400" dirty="0">
                <a:latin typeface="Avenir Next" panose="020B0503020202020204" pitchFamily="34" charset="0"/>
              </a:rPr>
              <a:t> </a:t>
            </a:r>
            <a:r>
              <a:rPr lang="de-DE" sz="2400" dirty="0" err="1">
                <a:latin typeface="Avenir Next" panose="020B0503020202020204" pitchFamily="34" charset="0"/>
              </a:rPr>
              <a:t>those</a:t>
            </a:r>
            <a:r>
              <a:rPr lang="de-DE" sz="2400" dirty="0">
                <a:latin typeface="Avenir Next" panose="020B0503020202020204" pitchFamily="34" charset="0"/>
              </a:rPr>
              <a:t> </a:t>
            </a:r>
            <a:r>
              <a:rPr lang="de-DE" sz="2400" dirty="0" err="1">
                <a:latin typeface="Avenir Next" panose="020B0503020202020204" pitchFamily="34" charset="0"/>
              </a:rPr>
              <a:t>centred</a:t>
            </a:r>
            <a:r>
              <a:rPr lang="de-DE" sz="2400" dirty="0">
                <a:latin typeface="Avenir Next" panose="020B0503020202020204" pitchFamily="34" charset="0"/>
              </a:rPr>
              <a:t> on </a:t>
            </a:r>
            <a:r>
              <a:rPr lang="de-DE" sz="2400" dirty="0" err="1">
                <a:latin typeface="Avenir Next" panose="020B0503020202020204" pitchFamily="34" charset="0"/>
              </a:rPr>
              <a:t>the</a:t>
            </a:r>
            <a:r>
              <a:rPr lang="de-DE" sz="2400" dirty="0">
                <a:latin typeface="Avenir Next" panose="020B0503020202020204" pitchFamily="34" charset="0"/>
              </a:rPr>
              <a:t> </a:t>
            </a:r>
            <a:r>
              <a:rPr lang="de-DE" sz="2400" dirty="0" err="1">
                <a:latin typeface="Avenir Next" panose="020B0503020202020204" pitchFamily="34" charset="0"/>
              </a:rPr>
              <a:t>creation</a:t>
            </a:r>
            <a:r>
              <a:rPr lang="de-DE" sz="2400" dirty="0">
                <a:latin typeface="Avenir Next" panose="020B0503020202020204" pitchFamily="34" charset="0"/>
              </a:rPr>
              <a:t> and </a:t>
            </a:r>
            <a:r>
              <a:rPr lang="de-DE" sz="2400" dirty="0" err="1">
                <a:latin typeface="Avenir Next" panose="020B0503020202020204" pitchFamily="34" charset="0"/>
              </a:rPr>
              <a:t>use</a:t>
            </a:r>
            <a:r>
              <a:rPr lang="de-DE" sz="2400" dirty="0">
                <a:latin typeface="Avenir Next" panose="020B0503020202020204" pitchFamily="34" charset="0"/>
              </a:rPr>
              <a:t> </a:t>
            </a:r>
            <a:r>
              <a:rPr lang="de-DE" sz="2400" dirty="0" err="1">
                <a:latin typeface="Avenir Next" panose="020B0503020202020204" pitchFamily="34" charset="0"/>
              </a:rPr>
              <a:t>of</a:t>
            </a:r>
            <a:r>
              <a:rPr lang="de-DE" sz="2400" dirty="0">
                <a:latin typeface="Avenir Next" panose="020B0503020202020204" pitchFamily="34" charset="0"/>
              </a:rPr>
              <a:t> OER </a:t>
            </a:r>
            <a:r>
              <a:rPr lang="de-DE" sz="2400" dirty="0" err="1">
                <a:latin typeface="Avenir Next" panose="020B0503020202020204" pitchFamily="34" charset="0"/>
              </a:rPr>
              <a:t>to</a:t>
            </a:r>
            <a:r>
              <a:rPr lang="de-DE" sz="2400" dirty="0">
                <a:latin typeface="Avenir Next" panose="020B0503020202020204" pitchFamily="34" charset="0"/>
              </a:rPr>
              <a:t> </a:t>
            </a:r>
            <a:r>
              <a:rPr lang="de-DE" sz="2400" dirty="0" err="1">
                <a:latin typeface="Avenir Next" panose="020B0503020202020204" pitchFamily="34" charset="0"/>
              </a:rPr>
              <a:t>broader</a:t>
            </a:r>
            <a:r>
              <a:rPr lang="de-DE" sz="2400" dirty="0">
                <a:latin typeface="Avenir Next" panose="020B0503020202020204" pitchFamily="34" charset="0"/>
              </a:rPr>
              <a:t> </a:t>
            </a:r>
            <a:r>
              <a:rPr lang="de-DE" sz="2400" dirty="0" err="1">
                <a:latin typeface="Avenir Next" panose="020B0503020202020204" pitchFamily="34" charset="0"/>
              </a:rPr>
              <a:t>definitions</a:t>
            </a:r>
            <a:r>
              <a:rPr lang="de-DE" sz="2400" dirty="0">
                <a:latin typeface="Avenir Next" panose="020B0503020202020204" pitchFamily="34" charset="0"/>
              </a:rPr>
              <a:t> </a:t>
            </a:r>
            <a:r>
              <a:rPr lang="de-DE" sz="2400" dirty="0" err="1">
                <a:latin typeface="Avenir Next" panose="020B0503020202020204" pitchFamily="34" charset="0"/>
              </a:rPr>
              <a:t>of</a:t>
            </a:r>
            <a:r>
              <a:rPr lang="de-DE" sz="2400" dirty="0">
                <a:latin typeface="Avenir Next" panose="020B0503020202020204" pitchFamily="34" charset="0"/>
              </a:rPr>
              <a:t> OEP, inclusive </a:t>
            </a:r>
            <a:r>
              <a:rPr lang="de-DE" sz="2400" dirty="0" err="1">
                <a:latin typeface="Avenir Next" panose="020B0503020202020204" pitchFamily="34" charset="0"/>
              </a:rPr>
              <a:t>of</a:t>
            </a:r>
            <a:r>
              <a:rPr lang="de-DE" sz="2400" dirty="0">
                <a:latin typeface="Avenir Next" panose="020B0503020202020204" pitchFamily="34" charset="0"/>
              </a:rPr>
              <a:t> but not </a:t>
            </a:r>
            <a:r>
              <a:rPr lang="de-DE" sz="2400" dirty="0" err="1">
                <a:latin typeface="Avenir Next" panose="020B0503020202020204" pitchFamily="34" charset="0"/>
              </a:rPr>
              <a:t>necessarily</a:t>
            </a:r>
            <a:r>
              <a:rPr lang="de-DE" sz="2400" dirty="0">
                <a:latin typeface="Avenir Next" panose="020B0503020202020204" pitchFamily="34" charset="0"/>
              </a:rPr>
              <a:t> </a:t>
            </a:r>
            <a:r>
              <a:rPr lang="de-DE" sz="2400" dirty="0" err="1">
                <a:latin typeface="Avenir Next" panose="020B0503020202020204" pitchFamily="34" charset="0"/>
              </a:rPr>
              <a:t>focused</a:t>
            </a:r>
            <a:r>
              <a:rPr lang="de-DE" sz="2400" dirty="0">
                <a:latin typeface="Avenir Next" panose="020B0503020202020204" pitchFamily="34" charset="0"/>
              </a:rPr>
              <a:t> on OER.</a:t>
            </a:r>
          </a:p>
          <a:p>
            <a:pPr algn="r">
              <a:defRPr/>
            </a:pPr>
            <a:endParaRPr lang="de-DE" sz="2400" dirty="0">
              <a:latin typeface="Avenir Next" panose="020B0503020202020204" pitchFamily="34" charset="0"/>
            </a:endParaRPr>
          </a:p>
          <a:p>
            <a:pPr algn="r">
              <a:defRPr/>
            </a:pPr>
            <a:r>
              <a:rPr lang="de-DE" sz="1800" dirty="0">
                <a:latin typeface="Avenir Next" panose="020B0503020202020204" pitchFamily="34" charset="0"/>
              </a:rPr>
              <a:t>Cronin, </a:t>
            </a:r>
            <a:r>
              <a:rPr lang="de-DE" sz="1800" dirty="0" err="1">
                <a:latin typeface="Avenir Next" panose="020B0503020202020204" pitchFamily="34" charset="0"/>
              </a:rPr>
              <a:t>MacLaren</a:t>
            </a:r>
            <a:r>
              <a:rPr lang="de-DE" sz="1800" dirty="0">
                <a:latin typeface="Avenir Next" panose="020B0503020202020204" pitchFamily="34" charset="0"/>
              </a:rPr>
              <a:t> 2018</a:t>
            </a:r>
          </a:p>
          <a:p>
            <a:pPr>
              <a:defRPr/>
            </a:pPr>
            <a:endParaRPr lang="de-DE" sz="1400" u="sng" dirty="0">
              <a:hlinkClick r:id="" action="ppaction://noaction"/>
            </a:endParaRPr>
          </a:p>
          <a:p>
            <a:pPr>
              <a:defRPr/>
            </a:pPr>
            <a:endParaRPr lang="de-DE" sz="1400" u="sng" dirty="0">
              <a:hlinkClick r:id="" action="ppaction://noaction"/>
            </a:endParaRPr>
          </a:p>
          <a:p>
            <a:pPr>
              <a:defRPr/>
            </a:pPr>
            <a:endParaRPr lang="de-DE" sz="1400" u="sng" dirty="0">
              <a:latin typeface="Avenir Next" panose="020B0503020202020204" pitchFamily="34" charset="0"/>
              <a:hlinkClick r:id="" action="ppaction://noaction"/>
            </a:endParaRPr>
          </a:p>
          <a:p>
            <a:pPr>
              <a:defRPr/>
            </a:pPr>
            <a:endParaRPr lang="de-DE" sz="1400" u="sng" dirty="0">
              <a:latin typeface="Avenir Next" panose="020B0503020202020204" pitchFamily="34" charset="0"/>
              <a:hlinkClick r:id="" action="ppaction://noaction"/>
            </a:endParaRPr>
          </a:p>
          <a:p>
            <a:pPr>
              <a:defRPr/>
            </a:pPr>
            <a:r>
              <a:rPr lang="de-DE" sz="1400" u="sng" dirty="0">
                <a:latin typeface="Avenir Next" panose="020B0503020202020204" pitchFamily="34" charset="0"/>
                <a:hlinkClick r:id="rId3" tooltip="https://openpraxis.org/articles/10.5944/openpraxis.10.2.825"/>
              </a:rPr>
              <a:t>https://openpraxis.org/articles/10.5944/openpraxis.10.2.825</a:t>
            </a:r>
            <a:r>
              <a:rPr lang="de-DE" sz="1400" dirty="0">
                <a:latin typeface="Avenir Next" panose="020B0503020202020204" pitchFamily="34" charset="0"/>
              </a:rPr>
              <a:t> </a:t>
            </a:r>
          </a:p>
        </p:txBody>
      </p:sp>
    </p:spTree>
    <p:extLst>
      <p:ext uri="{BB962C8B-B14F-4D97-AF65-F5344CB8AC3E}">
        <p14:creationId xmlns:p14="http://schemas.microsoft.com/office/powerpoint/2010/main" val="3229281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OEP-Definitionen und </a:t>
            </a:r>
            <a:r>
              <a:rPr lang="de-DE" sz="1800" dirty="0" err="1">
                <a:latin typeface="Avenir Next" panose="020B0503020202020204" pitchFamily="34" charset="0"/>
              </a:rPr>
              <a:t>Recap</a:t>
            </a:r>
            <a:r>
              <a:rPr lang="de-DE" sz="1800" dirty="0">
                <a:latin typeface="Avenir Next" panose="020B0503020202020204" pitchFamily="34" charset="0"/>
              </a:rPr>
              <a:t> </a:t>
            </a:r>
            <a:r>
              <a:rPr lang="de-DE" sz="1800" dirty="0" err="1">
                <a:latin typeface="Avenir Next" panose="020B0503020202020204" pitchFamily="34" charset="0"/>
              </a:rPr>
              <a:t>OERcamp</a:t>
            </a:r>
            <a:r>
              <a:rPr lang="de-DE" sz="1800" dirty="0">
                <a:latin typeface="Avenir Next" panose="020B0503020202020204" pitchFamily="34" charset="0"/>
              </a:rPr>
              <a:t> 24</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4</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3" name="Textplatzhalter 2">
            <a:extLst>
              <a:ext uri="{FF2B5EF4-FFF2-40B4-BE49-F238E27FC236}">
                <a16:creationId xmlns="" xmlns:a16="http://schemas.microsoft.com/office/drawing/2014/main" id="{E1B34BFC-6968-838A-5FCE-DFF317CBAC17}"/>
              </a:ext>
            </a:extLst>
          </p:cNvPr>
          <p:cNvSpPr txBox="1">
            <a:spLocks/>
          </p:cNvSpPr>
          <p:nvPr/>
        </p:nvSpPr>
        <p:spPr bwMode="auto">
          <a:xfrm>
            <a:off x="1115568" y="2124635"/>
            <a:ext cx="10168128" cy="3845860"/>
          </a:xfrm>
          <a:prstGeom prst="rect">
            <a:avLst/>
          </a:prstGeom>
        </p:spPr>
        <p:txBody>
          <a:bodyPr vert="horz" lIns="91440" tIns="45720" rIns="91440" bIns="45720" rtlCol="0" anchor="ctr">
            <a:normAutofit/>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r">
              <a:buNone/>
              <a:defRPr/>
            </a:pPr>
            <a:r>
              <a:rPr lang="de-DE" sz="2400" b="1" dirty="0">
                <a:latin typeface="Avenir Next" panose="020B0503020202020204" pitchFamily="34" charset="0"/>
              </a:rPr>
              <a:t>OEP</a:t>
            </a:r>
            <a:r>
              <a:rPr lang="de-DE" sz="2400" dirty="0">
                <a:latin typeface="Avenir Next" panose="020B0503020202020204" pitchFamily="34" charset="0"/>
              </a:rPr>
              <a:t> </a:t>
            </a:r>
            <a:r>
              <a:rPr lang="de-DE" sz="2400" dirty="0" err="1">
                <a:latin typeface="Avenir Next" panose="020B0503020202020204" pitchFamily="34" charset="0"/>
              </a:rPr>
              <a:t>are</a:t>
            </a:r>
            <a:r>
              <a:rPr lang="de-DE" sz="2400" dirty="0">
                <a:latin typeface="Avenir Next" panose="020B0503020202020204" pitchFamily="34" charset="0"/>
              </a:rPr>
              <a:t> </a:t>
            </a:r>
            <a:r>
              <a:rPr lang="de-DE" sz="2400" dirty="0" err="1">
                <a:latin typeface="Avenir Next" panose="020B0503020202020204" pitchFamily="34" charset="0"/>
              </a:rPr>
              <a:t>defined</a:t>
            </a:r>
            <a:r>
              <a:rPr lang="de-DE" sz="2400" dirty="0">
                <a:latin typeface="Avenir Next" panose="020B0503020202020204" pitchFamily="34" charset="0"/>
              </a:rPr>
              <a:t> </a:t>
            </a:r>
            <a:r>
              <a:rPr lang="de-DE" sz="2400" dirty="0" err="1">
                <a:latin typeface="Avenir Next" panose="020B0503020202020204" pitchFamily="34" charset="0"/>
              </a:rPr>
              <a:t>as</a:t>
            </a:r>
            <a:r>
              <a:rPr lang="de-DE" sz="2400" dirty="0">
                <a:latin typeface="Avenir Next" panose="020B0503020202020204" pitchFamily="34" charset="0"/>
              </a:rPr>
              <a:t> </a:t>
            </a:r>
            <a:r>
              <a:rPr lang="de-DE" sz="2400" dirty="0" err="1">
                <a:latin typeface="Avenir Next" panose="020B0503020202020204" pitchFamily="34" charset="0"/>
              </a:rPr>
              <a:t>practices</a:t>
            </a:r>
            <a:r>
              <a:rPr lang="de-DE" sz="2400" dirty="0">
                <a:latin typeface="Avenir Next" panose="020B0503020202020204" pitchFamily="34" charset="0"/>
              </a:rPr>
              <a:t> </a:t>
            </a:r>
            <a:r>
              <a:rPr lang="de-DE" sz="2400" dirty="0" err="1">
                <a:latin typeface="Avenir Next" panose="020B0503020202020204" pitchFamily="34" charset="0"/>
              </a:rPr>
              <a:t>which</a:t>
            </a:r>
            <a:r>
              <a:rPr lang="de-DE" sz="2400" dirty="0">
                <a:latin typeface="Avenir Next" panose="020B0503020202020204" pitchFamily="34" charset="0"/>
              </a:rPr>
              <a:t> support </a:t>
            </a:r>
            <a:r>
              <a:rPr lang="de-DE" sz="2400" dirty="0" err="1">
                <a:latin typeface="Avenir Next" panose="020B0503020202020204" pitchFamily="34" charset="0"/>
              </a:rPr>
              <a:t>the</a:t>
            </a:r>
            <a:r>
              <a:rPr lang="de-DE" sz="2400" dirty="0">
                <a:latin typeface="Avenir Next" panose="020B0503020202020204" pitchFamily="34" charset="0"/>
              </a:rPr>
              <a:t> (</a:t>
            </a:r>
            <a:r>
              <a:rPr lang="de-DE" sz="2400" dirty="0" err="1">
                <a:latin typeface="Avenir Next" panose="020B0503020202020204" pitchFamily="34" charset="0"/>
              </a:rPr>
              <a:t>re</a:t>
            </a:r>
            <a:r>
              <a:rPr lang="de-DE" sz="2400" dirty="0">
                <a:latin typeface="Avenir Next" panose="020B0503020202020204" pitchFamily="34" charset="0"/>
              </a:rPr>
              <a:t>)</a:t>
            </a:r>
            <a:r>
              <a:rPr lang="de-DE" sz="2400" dirty="0" err="1">
                <a:latin typeface="Avenir Next" panose="020B0503020202020204" pitchFamily="34" charset="0"/>
              </a:rPr>
              <a:t>use</a:t>
            </a:r>
            <a:r>
              <a:rPr lang="de-DE" sz="2400" dirty="0">
                <a:latin typeface="Avenir Next" panose="020B0503020202020204" pitchFamily="34" charset="0"/>
              </a:rPr>
              <a:t> and </a:t>
            </a:r>
            <a:r>
              <a:rPr lang="de-DE" sz="2400" dirty="0" err="1">
                <a:latin typeface="Avenir Next" panose="020B0503020202020204" pitchFamily="34" charset="0"/>
              </a:rPr>
              <a:t>production</a:t>
            </a:r>
            <a:r>
              <a:rPr lang="de-DE" sz="2400" dirty="0">
                <a:latin typeface="Avenir Next" panose="020B0503020202020204" pitchFamily="34" charset="0"/>
              </a:rPr>
              <a:t> </a:t>
            </a:r>
            <a:r>
              <a:rPr lang="de-DE" sz="2400" dirty="0" err="1">
                <a:latin typeface="Avenir Next" panose="020B0503020202020204" pitchFamily="34" charset="0"/>
              </a:rPr>
              <a:t>of</a:t>
            </a:r>
            <a:r>
              <a:rPr lang="de-DE" sz="2400" dirty="0">
                <a:latin typeface="Avenir Next" panose="020B0503020202020204" pitchFamily="34" charset="0"/>
              </a:rPr>
              <a:t> </a:t>
            </a:r>
            <a:r>
              <a:rPr lang="de-DE" sz="2400" b="1" dirty="0">
                <a:latin typeface="Avenir Next" panose="020B0503020202020204" pitchFamily="34" charset="0"/>
              </a:rPr>
              <a:t>OER</a:t>
            </a:r>
            <a:r>
              <a:rPr lang="de-DE" sz="2400" dirty="0">
                <a:latin typeface="Avenir Next" panose="020B0503020202020204" pitchFamily="34" charset="0"/>
              </a:rPr>
              <a:t> </a:t>
            </a:r>
            <a:r>
              <a:rPr lang="de-DE" sz="2400" dirty="0" err="1">
                <a:latin typeface="Avenir Next" panose="020B0503020202020204" pitchFamily="34" charset="0"/>
              </a:rPr>
              <a:t>through</a:t>
            </a:r>
            <a:r>
              <a:rPr lang="de-DE" sz="2400" dirty="0">
                <a:latin typeface="Avenir Next" panose="020B0503020202020204" pitchFamily="34" charset="0"/>
              </a:rPr>
              <a:t> </a:t>
            </a:r>
            <a:r>
              <a:rPr lang="de-DE" sz="2400" dirty="0" err="1">
                <a:latin typeface="Avenir Next" panose="020B0503020202020204" pitchFamily="34" charset="0"/>
              </a:rPr>
              <a:t>institutional</a:t>
            </a:r>
            <a:r>
              <a:rPr lang="de-DE" sz="2400" dirty="0">
                <a:latin typeface="Avenir Next" panose="020B0503020202020204" pitchFamily="34" charset="0"/>
              </a:rPr>
              <a:t> </a:t>
            </a:r>
            <a:r>
              <a:rPr lang="de-DE" sz="2400" dirty="0" err="1">
                <a:latin typeface="Avenir Next" panose="020B0503020202020204" pitchFamily="34" charset="0"/>
              </a:rPr>
              <a:t>policies</a:t>
            </a:r>
            <a:r>
              <a:rPr lang="de-DE" sz="2400" dirty="0">
                <a:latin typeface="Avenir Next" panose="020B0503020202020204" pitchFamily="34" charset="0"/>
              </a:rPr>
              <a:t>, promote </a:t>
            </a:r>
            <a:r>
              <a:rPr lang="de-DE" sz="2400" b="1" dirty="0">
                <a:latin typeface="Avenir Next" panose="020B0503020202020204" pitchFamily="34" charset="0"/>
              </a:rPr>
              <a:t>innovative </a:t>
            </a:r>
            <a:r>
              <a:rPr lang="de-DE" sz="2400" b="1" dirty="0" err="1">
                <a:latin typeface="Avenir Next" panose="020B0503020202020204" pitchFamily="34" charset="0"/>
              </a:rPr>
              <a:t>pedagogical</a:t>
            </a:r>
            <a:r>
              <a:rPr lang="de-DE" sz="2400" b="1" dirty="0">
                <a:latin typeface="Avenir Next" panose="020B0503020202020204" pitchFamily="34" charset="0"/>
              </a:rPr>
              <a:t> </a:t>
            </a:r>
            <a:r>
              <a:rPr lang="de-DE" sz="2400" b="1" dirty="0" err="1">
                <a:latin typeface="Avenir Next" panose="020B0503020202020204" pitchFamily="34" charset="0"/>
              </a:rPr>
              <a:t>models</a:t>
            </a:r>
            <a:r>
              <a:rPr lang="de-DE" sz="2400" dirty="0">
                <a:latin typeface="Avenir Next" panose="020B0503020202020204" pitchFamily="34" charset="0"/>
              </a:rPr>
              <a:t>, and </a:t>
            </a:r>
            <a:r>
              <a:rPr lang="de-DE" sz="2400" dirty="0" err="1">
                <a:latin typeface="Avenir Next" panose="020B0503020202020204" pitchFamily="34" charset="0"/>
              </a:rPr>
              <a:t>respect</a:t>
            </a:r>
            <a:r>
              <a:rPr lang="de-DE" sz="2400" dirty="0">
                <a:latin typeface="Avenir Next" panose="020B0503020202020204" pitchFamily="34" charset="0"/>
              </a:rPr>
              <a:t> and </a:t>
            </a:r>
            <a:r>
              <a:rPr lang="de-DE" sz="2400" dirty="0" err="1">
                <a:latin typeface="Avenir Next" panose="020B0503020202020204" pitchFamily="34" charset="0"/>
              </a:rPr>
              <a:t>empower</a:t>
            </a:r>
            <a:r>
              <a:rPr lang="de-DE" sz="2400" dirty="0">
                <a:latin typeface="Avenir Next" panose="020B0503020202020204" pitchFamily="34" charset="0"/>
              </a:rPr>
              <a:t> </a:t>
            </a:r>
            <a:r>
              <a:rPr lang="de-DE" sz="2400" dirty="0" err="1">
                <a:latin typeface="Avenir Next" panose="020B0503020202020204" pitchFamily="34" charset="0"/>
              </a:rPr>
              <a:t>learners</a:t>
            </a:r>
            <a:r>
              <a:rPr lang="de-DE" sz="2400" dirty="0">
                <a:latin typeface="Avenir Next" panose="020B0503020202020204" pitchFamily="34" charset="0"/>
              </a:rPr>
              <a:t> </a:t>
            </a:r>
            <a:r>
              <a:rPr lang="de-DE" sz="2400" dirty="0" err="1">
                <a:latin typeface="Avenir Next" panose="020B0503020202020204" pitchFamily="34" charset="0"/>
              </a:rPr>
              <a:t>as</a:t>
            </a:r>
            <a:r>
              <a:rPr lang="de-DE" sz="2400" dirty="0">
                <a:latin typeface="Avenir Next" panose="020B0503020202020204" pitchFamily="34" charset="0"/>
              </a:rPr>
              <a:t> </a:t>
            </a:r>
            <a:r>
              <a:rPr lang="de-DE" sz="2400" dirty="0" err="1">
                <a:latin typeface="Avenir Next" panose="020B0503020202020204" pitchFamily="34" charset="0"/>
              </a:rPr>
              <a:t>co</a:t>
            </a:r>
            <a:r>
              <a:rPr lang="de-DE" sz="2400" dirty="0">
                <a:latin typeface="Avenir Next" panose="020B0503020202020204" pitchFamily="34" charset="0"/>
              </a:rPr>
              <a:t>-producers on </a:t>
            </a:r>
            <a:r>
              <a:rPr lang="de-DE" sz="2400" dirty="0" err="1">
                <a:latin typeface="Avenir Next" panose="020B0503020202020204" pitchFamily="34" charset="0"/>
              </a:rPr>
              <a:t>their</a:t>
            </a:r>
            <a:r>
              <a:rPr lang="de-DE" sz="2400" dirty="0">
                <a:latin typeface="Avenir Next" panose="020B0503020202020204" pitchFamily="34" charset="0"/>
              </a:rPr>
              <a:t> </a:t>
            </a:r>
            <a:r>
              <a:rPr lang="de-DE" sz="2400" b="1" dirty="0" err="1">
                <a:latin typeface="Avenir Next" panose="020B0503020202020204" pitchFamily="34" charset="0"/>
              </a:rPr>
              <a:t>lifelong</a:t>
            </a:r>
            <a:r>
              <a:rPr lang="de-DE" sz="2400" b="1" dirty="0">
                <a:latin typeface="Avenir Next" panose="020B0503020202020204" pitchFamily="34" charset="0"/>
              </a:rPr>
              <a:t> </a:t>
            </a:r>
            <a:r>
              <a:rPr lang="de-DE" sz="2400" b="1" dirty="0" err="1">
                <a:latin typeface="Avenir Next" panose="020B0503020202020204" pitchFamily="34" charset="0"/>
              </a:rPr>
              <a:t>learning</a:t>
            </a:r>
            <a:r>
              <a:rPr lang="de-DE" sz="2400" b="1" dirty="0">
                <a:latin typeface="Avenir Next" panose="020B0503020202020204" pitchFamily="34" charset="0"/>
              </a:rPr>
              <a:t> </a:t>
            </a:r>
            <a:r>
              <a:rPr lang="de-DE" sz="2400" b="1" dirty="0" err="1">
                <a:latin typeface="Avenir Next" panose="020B0503020202020204" pitchFamily="34" charset="0"/>
              </a:rPr>
              <a:t>path</a:t>
            </a:r>
            <a:r>
              <a:rPr lang="de-DE" sz="2400" dirty="0">
                <a:latin typeface="Avenir Next" panose="020B0503020202020204" pitchFamily="34" charset="0"/>
              </a:rPr>
              <a:t>.</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They</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address</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the</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whole</a:t>
            </a:r>
            <a:r>
              <a:rPr lang="de-DE" sz="2400" b="0" i="0" u="none" strike="noStrike" dirty="0">
                <a:effectLst/>
                <a:latin typeface="Avenir Next" panose="020B0503020202020204" pitchFamily="34" charset="0"/>
              </a:rPr>
              <a:t> OER </a:t>
            </a:r>
            <a:r>
              <a:rPr lang="de-DE" sz="2400" b="0" i="0" u="none" strike="noStrike" dirty="0" err="1">
                <a:effectLst/>
                <a:latin typeface="Avenir Next" panose="020B0503020202020204" pitchFamily="34" charset="0"/>
              </a:rPr>
              <a:t>governance</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community</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policy</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makers</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managers</a:t>
            </a:r>
            <a:r>
              <a:rPr lang="de-DE" sz="2400" b="0" i="0" u="none" strike="noStrike" dirty="0">
                <a:effectLst/>
                <a:latin typeface="Avenir Next" panose="020B0503020202020204" pitchFamily="34" charset="0"/>
              </a:rPr>
              <a:t>/</a:t>
            </a:r>
            <a:r>
              <a:rPr lang="de-DE" sz="2400" b="0" i="0" u="none" strike="noStrike" dirty="0" err="1">
                <a:effectLst/>
                <a:latin typeface="Avenir Next" panose="020B0503020202020204" pitchFamily="34" charset="0"/>
              </a:rPr>
              <a:t>administrators</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of</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organisations</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educational</a:t>
            </a:r>
            <a:r>
              <a:rPr lang="de-DE" sz="2400" b="0" i="0" u="none" strike="noStrike" dirty="0">
                <a:effectLst/>
                <a:latin typeface="Avenir Next" panose="020B0503020202020204" pitchFamily="34" charset="0"/>
              </a:rPr>
              <a:t> </a:t>
            </a:r>
            <a:r>
              <a:rPr lang="de-DE" sz="2400" b="0" i="0" u="none" strike="noStrike" dirty="0" err="1">
                <a:effectLst/>
                <a:latin typeface="Avenir Next" panose="020B0503020202020204" pitchFamily="34" charset="0"/>
              </a:rPr>
              <a:t>professionals</a:t>
            </a:r>
            <a:r>
              <a:rPr lang="de-DE" sz="2400" b="0" i="0" u="none" strike="noStrike" dirty="0">
                <a:effectLst/>
                <a:latin typeface="Avenir Next" panose="020B0503020202020204" pitchFamily="34" charset="0"/>
              </a:rPr>
              <a:t>, and </a:t>
            </a:r>
            <a:r>
              <a:rPr lang="de-DE" sz="2400" b="0" i="0" u="none" strike="noStrike" dirty="0" err="1">
                <a:effectLst/>
                <a:latin typeface="Avenir Next" panose="020B0503020202020204" pitchFamily="34" charset="0"/>
              </a:rPr>
              <a:t>learners</a:t>
            </a:r>
            <a:r>
              <a:rPr lang="de-DE" sz="2400" b="0" i="0" u="none" strike="noStrike" dirty="0">
                <a:effectLst/>
                <a:latin typeface="Avenir Next" panose="020B0503020202020204" pitchFamily="34" charset="0"/>
              </a:rPr>
              <a:t>.</a:t>
            </a:r>
            <a:endParaRPr lang="de-DE" sz="2400" dirty="0">
              <a:latin typeface="Avenir Next" panose="020B0503020202020204" pitchFamily="34" charset="0"/>
            </a:endParaRPr>
          </a:p>
          <a:p>
            <a:pPr marL="0" indent="0" algn="r">
              <a:buNone/>
              <a:defRPr/>
            </a:pPr>
            <a:endParaRPr lang="de-DE" sz="2000" dirty="0"/>
          </a:p>
          <a:p>
            <a:pPr marL="0" indent="0" algn="r">
              <a:buNone/>
              <a:defRPr/>
            </a:pPr>
            <a:r>
              <a:rPr lang="de-DE" sz="1800" dirty="0">
                <a:latin typeface="Avenir Next" panose="020B0503020202020204" pitchFamily="34" charset="0"/>
              </a:rPr>
              <a:t>Ehlers 2011, S .4.</a:t>
            </a:r>
            <a:br>
              <a:rPr lang="de-DE" sz="1800" dirty="0">
                <a:latin typeface="Avenir Next" panose="020B0503020202020204" pitchFamily="34" charset="0"/>
              </a:rPr>
            </a:br>
            <a:endParaRPr lang="de-DE" sz="1800" dirty="0">
              <a:latin typeface="Avenir Next" panose="020B0503020202020204" pitchFamily="34" charset="0"/>
            </a:endParaRPr>
          </a:p>
          <a:p>
            <a:pPr marL="0" indent="0" algn="ctr">
              <a:buNone/>
              <a:defRPr/>
            </a:pPr>
            <a:endParaRPr lang="de-DE" sz="1400" u="sng" dirty="0">
              <a:latin typeface="Avenir Next" panose="020B0503020202020204" pitchFamily="34" charset="0"/>
              <a:hlinkClick r:id="" action="ppaction://noaction"/>
            </a:endParaRPr>
          </a:p>
          <a:p>
            <a:pPr marL="0" indent="0" algn="ctr">
              <a:buNone/>
              <a:defRPr/>
            </a:pPr>
            <a:endParaRPr lang="de-DE" sz="1400" u="sng" dirty="0">
              <a:latin typeface="Avenir Next" panose="020B0503020202020204" pitchFamily="34" charset="0"/>
              <a:hlinkClick r:id="" action="ppaction://noaction"/>
            </a:endParaRPr>
          </a:p>
          <a:p>
            <a:pPr marL="0" indent="0" algn="ctr">
              <a:buNone/>
              <a:defRPr/>
            </a:pPr>
            <a:r>
              <a:rPr lang="de-DE" sz="1400" u="sng" dirty="0">
                <a:latin typeface="Avenir Next" panose="020B0503020202020204" pitchFamily="34" charset="0"/>
                <a:hlinkClick r:id="" action="ppaction://noaction"/>
              </a:rPr>
              <a:t>https://www.jofdl.nz/index.php/JOFDL/article/view/64</a:t>
            </a:r>
            <a:endParaRPr lang="de-DE" sz="4400" dirty="0">
              <a:latin typeface="Avenir Next" panose="020B0503020202020204" pitchFamily="34" charset="0"/>
            </a:endParaRPr>
          </a:p>
        </p:txBody>
      </p:sp>
    </p:spTree>
    <p:extLst>
      <p:ext uri="{BB962C8B-B14F-4D97-AF65-F5344CB8AC3E}">
        <p14:creationId xmlns:p14="http://schemas.microsoft.com/office/powerpoint/2010/main" val="3933903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OEP-Definitionen und </a:t>
            </a:r>
            <a:r>
              <a:rPr lang="de-DE" sz="1800" dirty="0" err="1">
                <a:latin typeface="Avenir Next" panose="020B0503020202020204" pitchFamily="34" charset="0"/>
              </a:rPr>
              <a:t>Recap</a:t>
            </a:r>
            <a:r>
              <a:rPr lang="de-DE" sz="1800" dirty="0">
                <a:latin typeface="Avenir Next" panose="020B0503020202020204" pitchFamily="34" charset="0"/>
              </a:rPr>
              <a:t> </a:t>
            </a:r>
            <a:r>
              <a:rPr lang="de-DE" sz="1800" dirty="0" err="1">
                <a:latin typeface="Avenir Next" panose="020B0503020202020204" pitchFamily="34" charset="0"/>
              </a:rPr>
              <a:t>OERcamp</a:t>
            </a:r>
            <a:r>
              <a:rPr lang="de-DE" sz="1800" dirty="0">
                <a:latin typeface="Avenir Next" panose="020B0503020202020204" pitchFamily="34" charset="0"/>
              </a:rPr>
              <a:t> 24</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5</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0" name="Textplatzhalter 2">
            <a:extLst>
              <a:ext uri="{FF2B5EF4-FFF2-40B4-BE49-F238E27FC236}">
                <a16:creationId xmlns="" xmlns:a16="http://schemas.microsoft.com/office/drawing/2014/main" id="{B561DA8D-4E85-AB21-12C0-35AAD1C7F57D}"/>
              </a:ext>
            </a:extLst>
          </p:cNvPr>
          <p:cNvSpPr txBox="1">
            <a:spLocks/>
          </p:cNvSpPr>
          <p:nvPr/>
        </p:nvSpPr>
        <p:spPr bwMode="auto">
          <a:xfrm>
            <a:off x="1317812" y="2111188"/>
            <a:ext cx="10168128" cy="4243910"/>
          </a:xfrm>
          <a:prstGeom prst="rect">
            <a:avLst/>
          </a:prstGeom>
        </p:spPr>
        <p:txBody>
          <a:bodyPr vert="horz" lIns="91440" tIns="45720" rIns="91440" bIns="45720" rtlCol="0" anchor="ctr">
            <a:normAutofit fontScale="77500" lnSpcReduction="20000"/>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de-DE" sz="2800" dirty="0">
                <a:effectLst/>
                <a:latin typeface="Avenir Next" panose="020B0503020202020204" pitchFamily="34" charset="0"/>
                <a:ea typeface="Times New Roman" panose="02020603050405020304" pitchFamily="18" charset="0"/>
                <a:cs typeface="Times New Roman" panose="02020603050405020304" pitchFamily="18" charset="0"/>
              </a:rPr>
              <a:t>[…] OEP erweitern demnach die OER-Kernaspekte Materialien und Infrastruktur um ‚Handlungspraktiken im Umgang mit OER‘. Infolgedessen beschreiben </a:t>
            </a:r>
            <a:r>
              <a:rPr lang="de-DE" sz="2800" b="1" dirty="0">
                <a:effectLst/>
                <a:latin typeface="Avenir Next" panose="020B0503020202020204" pitchFamily="34" charset="0"/>
                <a:ea typeface="Times New Roman" panose="02020603050405020304" pitchFamily="18" charset="0"/>
                <a:cs typeface="Times New Roman" panose="02020603050405020304" pitchFamily="18" charset="0"/>
              </a:rPr>
              <a:t>OEP […] kollaborative Szenarien, Modelle, Formate und Rahmenbedingungen, in denen Bildungsakteure OER nutzen, erstellen und weiterentwickeln</a:t>
            </a:r>
            <a:r>
              <a:rPr lang="de-DE" sz="2800" dirty="0">
                <a:effectLst/>
                <a:latin typeface="Avenir Next" panose="020B0503020202020204" pitchFamily="34" charset="0"/>
                <a:ea typeface="Times New Roman" panose="02020603050405020304" pitchFamily="18" charset="0"/>
                <a:cs typeface="Times New Roman" panose="02020603050405020304" pitchFamily="18" charset="0"/>
              </a:rPr>
              <a:t>, um Entstandenes anschließend auch für andere bereitzustellen. Insofern werden mit OEP vor allem die </a:t>
            </a:r>
            <a:r>
              <a:rPr lang="de-DE" sz="2800" b="1" dirty="0">
                <a:effectLst/>
                <a:latin typeface="Avenir Next" panose="020B0503020202020204" pitchFamily="34" charset="0"/>
                <a:ea typeface="Times New Roman" panose="02020603050405020304" pitchFamily="18" charset="0"/>
                <a:cs typeface="Times New Roman" panose="02020603050405020304" pitchFamily="18" charset="0"/>
              </a:rPr>
              <a:t>Prozesshaftigkeit</a:t>
            </a:r>
            <a:r>
              <a:rPr lang="de-DE" sz="2800" dirty="0">
                <a:effectLst/>
                <a:latin typeface="Avenir Next" panose="020B0503020202020204" pitchFamily="34" charset="0"/>
                <a:ea typeface="Times New Roman" panose="02020603050405020304" pitchFamily="18" charset="0"/>
                <a:cs typeface="Times New Roman" panose="02020603050405020304" pitchFamily="18" charset="0"/>
              </a:rPr>
              <a:t> und die </a:t>
            </a:r>
            <a:r>
              <a:rPr lang="de-DE" sz="2800" b="1" dirty="0">
                <a:effectLst/>
                <a:latin typeface="Avenir Next" panose="020B0503020202020204" pitchFamily="34" charset="0"/>
                <a:ea typeface="Times New Roman" panose="02020603050405020304" pitchFamily="18" charset="0"/>
                <a:cs typeface="Times New Roman" panose="02020603050405020304" pitchFamily="18" charset="0"/>
              </a:rPr>
              <a:t>Qualitätsentwicklung</a:t>
            </a:r>
            <a:r>
              <a:rPr lang="de-DE" sz="2800" dirty="0">
                <a:effectLst/>
                <a:latin typeface="Avenir Next" panose="020B0503020202020204" pitchFamily="34" charset="0"/>
                <a:ea typeface="Times New Roman" panose="02020603050405020304" pitchFamily="18" charset="0"/>
                <a:cs typeface="Times New Roman" panose="02020603050405020304" pitchFamily="18" charset="0"/>
              </a:rPr>
              <a:t> freier und offener Bildungsinhalte und -materialien stärker in den Mittelpunkt gerückt. Das gemeinsame, iterative Erstellen, Mischen, Überarbeiten, Anpassen, Differenzieren, Individualisieren und Perfektionieren von Bildungsmaterialien ist gleichermaßen Grundlage und entscheidender Faktor, damit OER gewinnbringend in der Bildung eingesetzt werden – und zusätzliche, neue Effekte in der Bildung erzielen können. </a:t>
            </a:r>
            <a:r>
              <a:rPr lang="de-DE" sz="2800" b="1" dirty="0">
                <a:effectLst/>
                <a:latin typeface="Avenir Next" panose="020B0503020202020204" pitchFamily="34" charset="0"/>
                <a:ea typeface="Times New Roman" panose="02020603050405020304" pitchFamily="18" charset="0"/>
                <a:cs typeface="Times New Roman" panose="02020603050405020304" pitchFamily="18" charset="0"/>
              </a:rPr>
              <a:t>Zusätzlich fokussiert OEP eine innovative Lern- und Lehrpraxis</a:t>
            </a:r>
            <a:r>
              <a:rPr lang="de-DE" sz="2800" dirty="0">
                <a:effectLst/>
                <a:latin typeface="Avenir Next" panose="020B0503020202020204" pitchFamily="34" charset="0"/>
                <a:ea typeface="Times New Roman" panose="02020603050405020304" pitchFamily="18" charset="0"/>
                <a:cs typeface="Times New Roman" panose="02020603050405020304" pitchFamily="18" charset="0"/>
              </a:rPr>
              <a:t>, die dem Leitbild lebenslang Lernender folgt – und </a:t>
            </a:r>
            <a:r>
              <a:rPr lang="de-DE" sz="2800" b="1" dirty="0">
                <a:effectLst/>
                <a:latin typeface="Avenir Next" panose="020B0503020202020204" pitchFamily="34" charset="0"/>
                <a:ea typeface="Times New Roman" panose="02020603050405020304" pitchFamily="18" charset="0"/>
                <a:cs typeface="Times New Roman" panose="02020603050405020304" pitchFamily="18" charset="0"/>
              </a:rPr>
              <a:t>Lernende dabei ihre Lernprozesse selbstständiger, selbst gesteuerter und gemeinsam mit anderen (Peer-Learning) gestalten</a:t>
            </a:r>
            <a:r>
              <a:rPr lang="de-DE" sz="2800" dirty="0">
                <a:effectLst/>
                <a:latin typeface="Avenir Next" panose="020B0503020202020204" pitchFamily="34" charset="0"/>
                <a:ea typeface="Times New Roman" panose="02020603050405020304" pitchFamily="18" charset="0"/>
                <a:cs typeface="Times New Roman" panose="02020603050405020304" pitchFamily="18" charset="0"/>
              </a:rPr>
              <a:t>. </a:t>
            </a:r>
            <a:endParaRPr lang="de-DE" sz="2800" dirty="0">
              <a:latin typeface="Avenir Next" panose="020B0503020202020204" pitchFamily="34" charset="0"/>
            </a:endParaRPr>
          </a:p>
          <a:p>
            <a:pPr algn="r">
              <a:defRPr/>
            </a:pPr>
            <a:endParaRPr lang="de-DE" sz="1700" dirty="0">
              <a:latin typeface="Avenir Next" panose="020B0503020202020204" pitchFamily="34" charset="0"/>
            </a:endParaRPr>
          </a:p>
          <a:p>
            <a:pPr algn="r">
              <a:defRPr/>
            </a:pPr>
            <a:r>
              <a:rPr lang="de-DE" sz="1600" dirty="0">
                <a:latin typeface="Avenir Next" panose="020B0503020202020204" pitchFamily="34" charset="0"/>
              </a:rPr>
              <a:t>Aus der OER-Strategie des BMBF (2022), S. 10.</a:t>
            </a:r>
          </a:p>
          <a:p>
            <a:pPr>
              <a:defRPr/>
            </a:pPr>
            <a:endParaRPr lang="de-DE" sz="1400" u="sng" dirty="0">
              <a:latin typeface="Avenir Next" panose="020B0503020202020204" pitchFamily="34" charset="0"/>
              <a:hlinkClick r:id="" action="ppaction://noaction"/>
            </a:endParaRPr>
          </a:p>
          <a:p>
            <a:pPr>
              <a:defRPr/>
            </a:pPr>
            <a:endParaRPr lang="de-DE" sz="1400" u="sng" dirty="0">
              <a:latin typeface="Avenir Next" panose="020B0503020202020204" pitchFamily="34" charset="0"/>
              <a:hlinkClick r:id="" action="ppaction://noaction"/>
            </a:endParaRPr>
          </a:p>
        </p:txBody>
      </p:sp>
    </p:spTree>
    <p:extLst>
      <p:ext uri="{BB962C8B-B14F-4D97-AF65-F5344CB8AC3E}">
        <p14:creationId xmlns:p14="http://schemas.microsoft.com/office/powerpoint/2010/main" val="1056141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OEP-Definitionen und </a:t>
            </a:r>
            <a:r>
              <a:rPr lang="de-DE" sz="1800" dirty="0" err="1">
                <a:latin typeface="Avenir Next" panose="020B0503020202020204" pitchFamily="34" charset="0"/>
              </a:rPr>
              <a:t>Recap</a:t>
            </a:r>
            <a:r>
              <a:rPr lang="de-DE" sz="1800" dirty="0">
                <a:latin typeface="Avenir Next" panose="020B0503020202020204" pitchFamily="34" charset="0"/>
              </a:rPr>
              <a:t> </a:t>
            </a:r>
            <a:r>
              <a:rPr lang="de-DE" sz="1800" dirty="0" err="1">
                <a:latin typeface="Avenir Next" panose="020B0503020202020204" pitchFamily="34" charset="0"/>
              </a:rPr>
              <a:t>OERcamp</a:t>
            </a:r>
            <a:r>
              <a:rPr lang="de-DE" sz="1800" dirty="0">
                <a:latin typeface="Avenir Next" panose="020B0503020202020204" pitchFamily="34" charset="0"/>
              </a:rPr>
              <a:t> 24</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6</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3" name="Textplatzhalter 2">
            <a:extLst>
              <a:ext uri="{FF2B5EF4-FFF2-40B4-BE49-F238E27FC236}">
                <a16:creationId xmlns="" xmlns:a16="http://schemas.microsoft.com/office/drawing/2014/main" id="{3ACEE83B-B4E5-4E03-EEC8-015E95E60739}"/>
              </a:ext>
            </a:extLst>
          </p:cNvPr>
          <p:cNvSpPr txBox="1">
            <a:spLocks/>
          </p:cNvSpPr>
          <p:nvPr/>
        </p:nvSpPr>
        <p:spPr bwMode="auto">
          <a:xfrm>
            <a:off x="1115568" y="2124635"/>
            <a:ext cx="10168128" cy="4230464"/>
          </a:xfrm>
          <a:prstGeom prst="rect">
            <a:avLst/>
          </a:prstGeom>
        </p:spPr>
        <p:txBody>
          <a:bodyPr vert="horz" lIns="91440" tIns="45720" rIns="91440" bIns="45720" rtlCol="0" anchor="ctr">
            <a:normAutofit fontScale="85000" lnSpcReduction="20000"/>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de-DE" sz="2500" dirty="0">
                <a:latin typeface="Avenir Next" panose="020B0503020202020204" pitchFamily="34" charset="0"/>
              </a:rPr>
              <a:t>„Offene Bildungspraktiken“, wie es auf Deutsch heißt, bedeutet vereinfacht gesagt die Art und Weise, wie Lehrende und Lernende sich unter didaktischen, technischen, sozialen und rechtlichen Bedingungen der Offenheit begegnen und miteinander agieren. […]</a:t>
            </a:r>
            <a:r>
              <a:rPr lang="de-DE" sz="2500" b="0" i="0" u="none" strike="noStrike" dirty="0">
                <a:solidFill>
                  <a:srgbClr val="555555"/>
                </a:solidFill>
                <a:effectLst/>
                <a:latin typeface="Asap"/>
              </a:rPr>
              <a:t> </a:t>
            </a:r>
            <a:r>
              <a:rPr lang="de-DE" sz="2500" b="0" i="0" u="none" strike="noStrike" dirty="0">
                <a:solidFill>
                  <a:schemeClr val="bg1">
                    <a:lumMod val="50000"/>
                  </a:schemeClr>
                </a:solidFill>
                <a:effectLst/>
                <a:latin typeface="Avenir Next" panose="020B0503020202020204" pitchFamily="34" charset="0"/>
              </a:rPr>
              <a:t>Open Educational Resources (OER) [werden] ganz klar als ein Teil von Open Education gesehen. Dahinter steht aber eine andere, </a:t>
            </a:r>
            <a:r>
              <a:rPr lang="de-DE" sz="2500" b="1" i="0" u="none" strike="noStrike" dirty="0">
                <a:solidFill>
                  <a:schemeClr val="bg1">
                    <a:lumMod val="50000"/>
                  </a:schemeClr>
                </a:solidFill>
                <a:effectLst/>
                <a:latin typeface="Avenir Next" panose="020B0503020202020204" pitchFamily="34" charset="0"/>
              </a:rPr>
              <a:t>neue Kultur der Didaktik, die das gemeinsame Gestalten von Lehr- und Lernprozessen und das Lehren und Lernen auf Augenhöhe einschließt</a:t>
            </a:r>
            <a:r>
              <a:rPr lang="de-DE" sz="2500" b="0" i="0" u="none" strike="noStrike" dirty="0">
                <a:solidFill>
                  <a:schemeClr val="bg1">
                    <a:lumMod val="50000"/>
                  </a:schemeClr>
                </a:solidFill>
                <a:effectLst/>
                <a:latin typeface="Avenir Next" panose="020B0503020202020204" pitchFamily="34" charset="0"/>
              </a:rPr>
              <a:t>. Das Nachdenken über solche didaktischen Fragen wird häufig erst über die Produktion von OER angestoßen. Denn um den Mehrwert von OER ausschöpfen zu können, benötigt man offene didaktische Szenarien. In der Praxis zeigt es sich ganz unmittelbar, dass es bei Open Education eben nicht nur mit der richtigen Lizenz für das Lernmaterial getan ist, sondern dass man auch eine Umgebung braucht, in der man teilen und kollaborieren kann.</a:t>
            </a:r>
            <a:r>
              <a:rPr lang="de-DE" sz="2500" dirty="0">
                <a:solidFill>
                  <a:schemeClr val="bg1">
                    <a:lumMod val="50000"/>
                  </a:schemeClr>
                </a:solidFill>
                <a:latin typeface="Avenir Next" panose="020B0503020202020204" pitchFamily="34" charset="0"/>
              </a:rPr>
              <a:t> </a:t>
            </a:r>
          </a:p>
          <a:p>
            <a:pPr algn="r">
              <a:defRPr/>
            </a:pPr>
            <a:endParaRPr lang="de-DE" sz="1700" dirty="0">
              <a:latin typeface="Avenir Next" panose="020B0503020202020204" pitchFamily="34" charset="0"/>
            </a:endParaRPr>
          </a:p>
          <a:p>
            <a:pPr algn="r">
              <a:defRPr/>
            </a:pPr>
            <a:endParaRPr lang="de-DE" sz="1700" dirty="0">
              <a:latin typeface="Avenir Next" panose="020B0503020202020204" pitchFamily="34" charset="0"/>
            </a:endParaRPr>
          </a:p>
          <a:p>
            <a:pPr algn="r">
              <a:defRPr/>
            </a:pPr>
            <a:r>
              <a:rPr lang="de-DE" sz="1600" dirty="0">
                <a:latin typeface="Avenir Next" panose="020B0503020202020204" pitchFamily="34" charset="0"/>
              </a:rPr>
              <a:t>Kerstin </a:t>
            </a:r>
            <a:r>
              <a:rPr lang="de-DE" sz="1600" dirty="0" err="1">
                <a:latin typeface="Avenir Next" panose="020B0503020202020204" pitchFamily="34" charset="0"/>
              </a:rPr>
              <a:t>Mayrberger</a:t>
            </a:r>
            <a:r>
              <a:rPr lang="de-DE" sz="1600" dirty="0">
                <a:latin typeface="Avenir Next" panose="020B0503020202020204" pitchFamily="34" charset="0"/>
              </a:rPr>
              <a:t>, 13.05.2019 – Open Educational Practices sind</a:t>
            </a:r>
            <a:br>
              <a:rPr lang="de-DE" sz="1600" dirty="0">
                <a:latin typeface="Avenir Next" panose="020B0503020202020204" pitchFamily="34" charset="0"/>
              </a:rPr>
            </a:br>
            <a:r>
              <a:rPr lang="de-DE" sz="1600" dirty="0">
                <a:latin typeface="Avenir Next" panose="020B0503020202020204" pitchFamily="34" charset="0"/>
              </a:rPr>
              <a:t>viel mehr als nur der Einsatz von Open Educational Resources</a:t>
            </a:r>
            <a:br>
              <a:rPr lang="de-DE" sz="1600" dirty="0">
                <a:latin typeface="Avenir Next" panose="020B0503020202020204" pitchFamily="34" charset="0"/>
              </a:rPr>
            </a:br>
            <a:endParaRPr lang="de-DE" sz="1400" u="sng" dirty="0">
              <a:solidFill>
                <a:srgbClr val="0563C1"/>
              </a:solidFill>
              <a:latin typeface="Avenir Next" panose="020B0503020202020204" pitchFamily="34" charset="0"/>
              <a:hlinkClick r:id="" action="ppaction://noaction">
                <a:extLst>
                  <a:ext uri="{A12FA001-AC4F-418D-AE19-62706E023703}">
                    <ahyp:hlinkClr xmlns="" xmlns:ahyp="http://schemas.microsoft.com/office/drawing/2018/hyperlinkcolor" val="tx"/>
                  </a:ext>
                </a:extLst>
              </a:hlinkClick>
            </a:endParaRPr>
          </a:p>
          <a:p>
            <a:pPr>
              <a:defRPr/>
            </a:pPr>
            <a:endParaRPr lang="de-DE" sz="1400" u="sng" dirty="0">
              <a:solidFill>
                <a:srgbClr val="0563C1"/>
              </a:solidFill>
              <a:latin typeface="Avenir Next" panose="020B0503020202020204" pitchFamily="34" charset="0"/>
              <a:hlinkClick r:id="" action="ppaction://noaction">
                <a:extLst>
                  <a:ext uri="{A12FA001-AC4F-418D-AE19-62706E023703}">
                    <ahyp:hlinkClr xmlns="" xmlns:ahyp="http://schemas.microsoft.com/office/drawing/2018/hyperlinkcolor" val="tx"/>
                  </a:ext>
                </a:extLst>
              </a:hlinkClick>
            </a:endParaRPr>
          </a:p>
          <a:p>
            <a:pPr algn="l">
              <a:defRPr/>
            </a:pPr>
            <a:r>
              <a:rPr lang="de-DE" sz="1400" dirty="0">
                <a:solidFill>
                  <a:schemeClr val="tx1"/>
                </a:solidFill>
                <a:latin typeface="Avenir Next" panose="020B0503020202020204" pitchFamily="34" charset="0"/>
                <a:hlinkClick r:id="rId3" tooltip="https://blog.bildungsserver.de/open-educational-practices-ist-viel-mehr-als-nur-der-einsatz-von-open-educational-resources">
                  <a:extLst>
                    <a:ext uri="{A12FA001-AC4F-418D-AE19-62706E023703}">
                      <ahyp:hlinkClr xmlns="" xmlns:ahyp="http://schemas.microsoft.com/office/drawing/2018/hyperlinkcolor" val="tx"/>
                    </a:ext>
                  </a:extLst>
                </a:hlinkClick>
              </a:rPr>
              <a:t>https://blog.bildungsserver.de/open-educational-practices-ist-viel-mehr-als-nur-der-einsatz-von-open-educational-resources</a:t>
            </a:r>
            <a:endParaRPr lang="de-DE" sz="1400" dirty="0">
              <a:solidFill>
                <a:schemeClr val="tx1"/>
              </a:solidFill>
              <a:latin typeface="Avenir Next" panose="020B0503020202020204" pitchFamily="34" charset="0"/>
            </a:endParaRPr>
          </a:p>
        </p:txBody>
      </p:sp>
    </p:spTree>
    <p:extLst>
      <p:ext uri="{BB962C8B-B14F-4D97-AF65-F5344CB8AC3E}">
        <p14:creationId xmlns:p14="http://schemas.microsoft.com/office/powerpoint/2010/main" val="3304292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Vier Dimensionen (Bellinger/</a:t>
            </a:r>
            <a:r>
              <a:rPr lang="de-DE" sz="1800" dirty="0" err="1">
                <a:latin typeface="Avenir Next" panose="020B0503020202020204" pitchFamily="34" charset="0"/>
              </a:rPr>
              <a:t>Mayrberger</a:t>
            </a:r>
            <a:r>
              <a:rPr lang="de-DE" sz="1800" dirty="0">
                <a:latin typeface="Avenir Next" panose="020B0503020202020204" pitchFamily="34" charset="0"/>
              </a:rPr>
              <a:t> 2019)</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7</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1" name="Textplatzhalter 2">
            <a:extLst>
              <a:ext uri="{FF2B5EF4-FFF2-40B4-BE49-F238E27FC236}">
                <a16:creationId xmlns="" xmlns:a16="http://schemas.microsoft.com/office/drawing/2014/main" id="{16EDBB9B-83F2-AADF-664F-5975851707AF}"/>
              </a:ext>
            </a:extLst>
          </p:cNvPr>
          <p:cNvSpPr txBox="1">
            <a:spLocks/>
          </p:cNvSpPr>
          <p:nvPr/>
        </p:nvSpPr>
        <p:spPr bwMode="auto">
          <a:xfrm>
            <a:off x="1115568" y="2084294"/>
            <a:ext cx="10168128" cy="3980330"/>
          </a:xfrm>
          <a:prstGeom prst="rect">
            <a:avLst/>
          </a:prstGeom>
        </p:spPr>
        <p:txBody>
          <a:bodyPr vert="horz" lIns="91440" tIns="45720" rIns="91440" bIns="45720" rtlCol="0" anchor="ctr">
            <a:normAutofit fontScale="25000" lnSpcReduction="20000"/>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buNone/>
              <a:defRPr/>
            </a:pPr>
            <a:r>
              <a:rPr lang="de-DE" sz="11200" dirty="0">
                <a:latin typeface="Avenir Next" panose="020B0503020202020204" pitchFamily="34" charset="0"/>
              </a:rPr>
              <a:t>OEP im Sinne </a:t>
            </a:r>
            <a:r>
              <a:rPr lang="de-DE" sz="11200" b="1" dirty="0">
                <a:latin typeface="Avenir Next" panose="020B0503020202020204" pitchFamily="34" charset="0"/>
              </a:rPr>
              <a:t>«eher sehr weit»</a:t>
            </a:r>
          </a:p>
          <a:p>
            <a:pPr marL="0" indent="0" algn="l">
              <a:buNone/>
              <a:defRPr/>
            </a:pPr>
            <a:endParaRPr lang="de-DE" sz="9600" dirty="0">
              <a:latin typeface="Avenir Next" panose="020B0503020202020204" pitchFamily="34" charset="0"/>
            </a:endParaRPr>
          </a:p>
          <a:p>
            <a:pPr marL="1143000" indent="-1143000" algn="l">
              <a:buFont typeface="Wingdings" pitchFamily="2" charset="2"/>
              <a:buChar char="Ø"/>
              <a:defRPr/>
            </a:pPr>
            <a:r>
              <a:rPr lang="de-DE" sz="9600" dirty="0">
                <a:latin typeface="Avenir Next" panose="020B0503020202020204" pitchFamily="34" charset="0"/>
              </a:rPr>
              <a:t>Umfasst in erster Linie die uneingeschränkte Übernahme der Grundsätze einer Open </a:t>
            </a:r>
            <a:r>
              <a:rPr lang="de-DE" sz="9600" dirty="0" err="1">
                <a:latin typeface="Avenir Next" panose="020B0503020202020204" pitchFamily="34" charset="0"/>
              </a:rPr>
              <a:t>Pedagogy</a:t>
            </a:r>
            <a:r>
              <a:rPr lang="de-DE" sz="9600" dirty="0">
                <a:latin typeface="Avenir Next" panose="020B0503020202020204" pitchFamily="34" charset="0"/>
              </a:rPr>
              <a:t>, einschließlich der institutionellen Rahmenbedingungen und </a:t>
            </a:r>
            <a:r>
              <a:rPr lang="de-DE" sz="9600" dirty="0" err="1">
                <a:latin typeface="Avenir Next" panose="020B0503020202020204" pitchFamily="34" charset="0"/>
              </a:rPr>
              <a:t>Governance</a:t>
            </a:r>
            <a:r>
              <a:rPr lang="de-DE" sz="9600" dirty="0">
                <a:latin typeface="Avenir Next" panose="020B0503020202020204" pitchFamily="34" charset="0"/>
              </a:rPr>
              <a:t> (institutionelle Meso- und Makroebene).</a:t>
            </a:r>
          </a:p>
          <a:p>
            <a:pPr marL="1143000" indent="-1143000" algn="l">
              <a:buFont typeface="Wingdings" pitchFamily="2" charset="2"/>
              <a:buChar char="Ø"/>
              <a:defRPr/>
            </a:pPr>
            <a:endParaRPr lang="de-DE" sz="9600" dirty="0">
              <a:latin typeface="Avenir Next" panose="020B0503020202020204" pitchFamily="34" charset="0"/>
            </a:endParaRPr>
          </a:p>
          <a:p>
            <a:pPr marL="1143000" indent="-1143000" algn="l">
              <a:buFont typeface="Wingdings" pitchFamily="2" charset="2"/>
              <a:buChar char="Ø"/>
              <a:defRPr/>
            </a:pPr>
            <a:r>
              <a:rPr lang="de-DE" sz="9600" dirty="0">
                <a:latin typeface="Avenir Next" panose="020B0503020202020204" pitchFamily="34" charset="0"/>
              </a:rPr>
              <a:t>Das schließt die Übernahme der Prinzipien offener Bildung, wie Open </a:t>
            </a:r>
            <a:r>
              <a:rPr lang="de-DE" sz="9600" dirty="0" err="1">
                <a:latin typeface="Avenir Next" panose="020B0503020202020204" pitchFamily="34" charset="0"/>
              </a:rPr>
              <a:t>Scholarships</a:t>
            </a:r>
            <a:r>
              <a:rPr lang="de-DE" sz="9600" dirty="0">
                <a:latin typeface="Avenir Next" panose="020B0503020202020204" pitchFamily="34" charset="0"/>
              </a:rPr>
              <a:t>, die Schaffung offener Online-Lernumgebungen, die auf OER oder Variationen von Open-Labs (</a:t>
            </a:r>
            <a:r>
              <a:rPr lang="de-DE" sz="9600" dirty="0" err="1">
                <a:latin typeface="Avenir Next" panose="020B0503020202020204" pitchFamily="34" charset="0"/>
              </a:rPr>
              <a:t>DeRosa</a:t>
            </a:r>
            <a:r>
              <a:rPr lang="de-DE" sz="9600" dirty="0">
                <a:latin typeface="Avenir Next" panose="020B0503020202020204" pitchFamily="34" charset="0"/>
              </a:rPr>
              <a:t> und </a:t>
            </a:r>
            <a:r>
              <a:rPr lang="de-DE" sz="9600" dirty="0" err="1">
                <a:latin typeface="Avenir Next" panose="020B0503020202020204" pitchFamily="34" charset="0"/>
              </a:rPr>
              <a:t>Blickensderfer</a:t>
            </a:r>
            <a:r>
              <a:rPr lang="de-DE" sz="9600" dirty="0">
                <a:latin typeface="Avenir Next" panose="020B0503020202020204" pitchFamily="34" charset="0"/>
              </a:rPr>
              <a:t> 2017) oder Edu-Labs und </a:t>
            </a:r>
            <a:r>
              <a:rPr lang="de-DE" sz="9600" dirty="0" err="1">
                <a:latin typeface="Avenir Next" panose="020B0503020202020204" pitchFamily="34" charset="0"/>
              </a:rPr>
              <a:t>OERLabs</a:t>
            </a:r>
            <a:r>
              <a:rPr lang="de-DE" sz="9600" dirty="0">
                <a:latin typeface="Avenir Next" panose="020B0503020202020204" pitchFamily="34" charset="0"/>
              </a:rPr>
              <a:t> ausgerichtet sind (z.B. </a:t>
            </a:r>
            <a:r>
              <a:rPr lang="de-DE" sz="9600" dirty="0" err="1">
                <a:latin typeface="Avenir Next" panose="020B0503020202020204" pitchFamily="34" charset="0"/>
              </a:rPr>
              <a:t>Mayrberger</a:t>
            </a:r>
            <a:r>
              <a:rPr lang="de-DE" sz="9600" dirty="0">
                <a:latin typeface="Avenir Next" panose="020B0503020202020204" pitchFamily="34" charset="0"/>
              </a:rPr>
              <a:t> 2018) ein.</a:t>
            </a:r>
          </a:p>
        </p:txBody>
      </p:sp>
    </p:spTree>
    <p:extLst>
      <p:ext uri="{BB962C8B-B14F-4D97-AF65-F5344CB8AC3E}">
        <p14:creationId xmlns:p14="http://schemas.microsoft.com/office/powerpoint/2010/main" val="4032848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Vier Dimensionen (Bellinger/</a:t>
            </a:r>
            <a:r>
              <a:rPr lang="de-DE" sz="1800" dirty="0" err="1">
                <a:latin typeface="Avenir Next" panose="020B0503020202020204" pitchFamily="34" charset="0"/>
              </a:rPr>
              <a:t>Mayrberger</a:t>
            </a:r>
            <a:r>
              <a:rPr lang="de-DE" sz="1800" dirty="0">
                <a:latin typeface="Avenir Next" panose="020B0503020202020204" pitchFamily="34" charset="0"/>
              </a:rPr>
              <a:t> 2019)</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8</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3" name="Textplatzhalter 2">
            <a:extLst>
              <a:ext uri="{FF2B5EF4-FFF2-40B4-BE49-F238E27FC236}">
                <a16:creationId xmlns="" xmlns:a16="http://schemas.microsoft.com/office/drawing/2014/main" id="{230A2B3B-ED84-367E-EDD6-10C2780CA345}"/>
              </a:ext>
            </a:extLst>
          </p:cNvPr>
          <p:cNvSpPr txBox="1">
            <a:spLocks/>
          </p:cNvSpPr>
          <p:nvPr/>
        </p:nvSpPr>
        <p:spPr bwMode="auto">
          <a:xfrm>
            <a:off x="1161288" y="2097740"/>
            <a:ext cx="10122408" cy="4007225"/>
          </a:xfrm>
          <a:prstGeom prst="rect">
            <a:avLst/>
          </a:prstGeom>
        </p:spPr>
        <p:txBody>
          <a:bodyPr vert="horz" lIns="91440" tIns="45720" rIns="91440" bIns="45720" rtlCol="0" anchor="ctr">
            <a:normAutofit fontScale="25000" lnSpcReduction="20000"/>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buNone/>
              <a:defRPr/>
            </a:pPr>
            <a:r>
              <a:rPr lang="de-DE" sz="11200" dirty="0">
                <a:latin typeface="Avenir Next" panose="020B0503020202020204" pitchFamily="34" charset="0"/>
              </a:rPr>
              <a:t>OEP im Sinne </a:t>
            </a:r>
            <a:r>
              <a:rPr lang="de-DE" sz="11200" b="1" dirty="0">
                <a:latin typeface="Avenir Next" panose="020B0503020202020204" pitchFamily="34" charset="0"/>
              </a:rPr>
              <a:t>«eher weit»</a:t>
            </a:r>
          </a:p>
          <a:p>
            <a:pPr marL="0" indent="0" algn="l">
              <a:buNone/>
              <a:defRPr/>
            </a:pPr>
            <a:endParaRPr lang="de-DE" sz="9600" dirty="0">
              <a:latin typeface="Avenir Next" panose="020B0503020202020204" pitchFamily="34" charset="0"/>
            </a:endParaRPr>
          </a:p>
          <a:p>
            <a:pPr marL="1143000" indent="-1143000" algn="l">
              <a:buFont typeface="Wingdings" pitchFamily="2" charset="2"/>
              <a:buChar char="Ø"/>
              <a:defRPr/>
            </a:pPr>
            <a:r>
              <a:rPr lang="de-DE" sz="9600" dirty="0">
                <a:latin typeface="Avenir Next" panose="020B0503020202020204" pitchFamily="34" charset="0"/>
              </a:rPr>
              <a:t>Umfasst vor allem offene pädagogisch-partizipative Lernszenarien und die Verwendung von OER sowie die Verwendung von urheberrechtlich lizenziertem Unterrichtsmaterial (institutionelle Mikroebene).</a:t>
            </a:r>
          </a:p>
          <a:p>
            <a:pPr algn="l">
              <a:defRPr/>
            </a:pPr>
            <a:endParaRPr lang="de-DE" sz="9600" dirty="0">
              <a:latin typeface="Avenir Next" panose="020B0503020202020204" pitchFamily="34" charset="0"/>
            </a:endParaRPr>
          </a:p>
          <a:p>
            <a:pPr marL="1143000" indent="-1143000" algn="l">
              <a:buFont typeface="Wingdings" pitchFamily="2" charset="2"/>
              <a:buChar char="Ø"/>
              <a:defRPr/>
            </a:pPr>
            <a:r>
              <a:rPr lang="de-DE" sz="9600" dirty="0">
                <a:latin typeface="Avenir Next" panose="020B0503020202020204" pitchFamily="34" charset="0"/>
              </a:rPr>
              <a:t>Damit sind Szenarien, die offene Unterrichtspraktiken oder partizipatives Lernen forcieren, aber in einem geschlossenen Lernmanagementsystem (LMS) der Institution stattfinden oder mit </a:t>
            </a:r>
            <a:r>
              <a:rPr lang="de-DE" sz="9600" dirty="0" err="1">
                <a:latin typeface="Avenir Next" panose="020B0503020202020204" pitchFamily="34" charset="0"/>
              </a:rPr>
              <a:t>Social</a:t>
            </a:r>
            <a:r>
              <a:rPr lang="de-DE" sz="9600" dirty="0">
                <a:latin typeface="Avenir Next" panose="020B0503020202020204" pitchFamily="34" charset="0"/>
              </a:rPr>
              <a:t>-Media-Tools wie Blogs oder Wiki-Software angereichert werden, die auf institutionellen oder ausländischen Servern liegen, eingeschlossen.</a:t>
            </a:r>
          </a:p>
        </p:txBody>
      </p:sp>
    </p:spTree>
    <p:extLst>
      <p:ext uri="{BB962C8B-B14F-4D97-AF65-F5344CB8AC3E}">
        <p14:creationId xmlns:p14="http://schemas.microsoft.com/office/powerpoint/2010/main" val="1700195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380B4547-4DBC-9790-0E88-714E550D336C}"/>
              </a:ext>
            </a:extLst>
          </p:cNvPr>
          <p:cNvSpPr>
            <a:spLocks noGrp="1"/>
          </p:cNvSpPr>
          <p:nvPr>
            <p:ph type="title"/>
          </p:nvPr>
        </p:nvSpPr>
        <p:spPr/>
        <p:txBody>
          <a:bodyPr>
            <a:normAutofit/>
          </a:bodyPr>
          <a:lstStyle/>
          <a:p>
            <a:pPr>
              <a:spcBef>
                <a:spcPts val="1200"/>
              </a:spcBef>
            </a:pPr>
            <a:r>
              <a:rPr lang="de-DE" b="1" dirty="0"/>
              <a:t>Input</a:t>
            </a:r>
            <a:br>
              <a:rPr lang="de-DE" b="1" dirty="0"/>
            </a:br>
            <a:r>
              <a:rPr lang="de-DE" sz="900" b="1" dirty="0">
                <a:solidFill>
                  <a:schemeClr val="bg1"/>
                </a:solidFill>
              </a:rPr>
              <a:t>h</a:t>
            </a:r>
            <a:r>
              <a:rPr lang="de-DE" b="1" dirty="0"/>
              <a:t/>
            </a:r>
            <a:br>
              <a:rPr lang="de-DE" b="1" dirty="0"/>
            </a:br>
            <a:r>
              <a:rPr lang="de-DE" sz="1800" dirty="0">
                <a:latin typeface="Avenir Next" panose="020B0503020202020204" pitchFamily="34" charset="0"/>
              </a:rPr>
              <a:t>Vier Dimensionen (Bellinger/</a:t>
            </a:r>
            <a:r>
              <a:rPr lang="de-DE" sz="1800" dirty="0" err="1">
                <a:latin typeface="Avenir Next" panose="020B0503020202020204" pitchFamily="34" charset="0"/>
              </a:rPr>
              <a:t>Mayrberger</a:t>
            </a:r>
            <a:r>
              <a:rPr lang="de-DE" sz="1800" dirty="0">
                <a:latin typeface="Avenir Next" panose="020B0503020202020204" pitchFamily="34" charset="0"/>
              </a:rPr>
              <a:t> 2019)</a:t>
            </a:r>
            <a:endParaRPr lang="de-DE" sz="1800" b="1" dirty="0"/>
          </a:p>
        </p:txBody>
      </p:sp>
      <p:sp>
        <p:nvSpPr>
          <p:cNvPr id="4" name="Rechteck 3">
            <a:extLst>
              <a:ext uri="{FF2B5EF4-FFF2-40B4-BE49-F238E27FC236}">
                <a16:creationId xmlns="" xmlns:a16="http://schemas.microsoft.com/office/drawing/2014/main" id="{C6876DAF-02C9-ADF5-BE56-2DBFF2925995}"/>
              </a:ext>
            </a:extLst>
          </p:cNvPr>
          <p:cNvSpPr/>
          <p:nvPr/>
        </p:nvSpPr>
        <p:spPr>
          <a:xfrm rot="16200000">
            <a:off x="191511" y="1057243"/>
            <a:ext cx="739980" cy="1623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Datumsplatzhalter 4">
            <a:extLst>
              <a:ext uri="{FF2B5EF4-FFF2-40B4-BE49-F238E27FC236}">
                <a16:creationId xmlns="" xmlns:a16="http://schemas.microsoft.com/office/drawing/2014/main" id="{21E4A85D-3FAF-2B66-D078-1E2A25268644}"/>
              </a:ext>
            </a:extLst>
          </p:cNvPr>
          <p:cNvSpPr>
            <a:spLocks noGrp="1"/>
          </p:cNvSpPr>
          <p:nvPr>
            <p:ph type="dt" sz="half" idx="10"/>
          </p:nvPr>
        </p:nvSpPr>
        <p:spPr/>
        <p:txBody>
          <a:bodyPr/>
          <a:lstStyle/>
          <a:p>
            <a:r>
              <a:rPr lang="de-DE"/>
              <a:t>10.06.2024</a:t>
            </a:r>
            <a:endParaRPr lang="en-US" dirty="0"/>
          </a:p>
        </p:txBody>
      </p:sp>
      <p:sp>
        <p:nvSpPr>
          <p:cNvPr id="6" name="Foliennummernplatzhalter 5">
            <a:extLst>
              <a:ext uri="{FF2B5EF4-FFF2-40B4-BE49-F238E27FC236}">
                <a16:creationId xmlns="" xmlns:a16="http://schemas.microsoft.com/office/drawing/2014/main" id="{8940EF36-538B-4960-95C5-DFF278CECA1D}"/>
              </a:ext>
            </a:extLst>
          </p:cNvPr>
          <p:cNvSpPr>
            <a:spLocks noGrp="1"/>
          </p:cNvSpPr>
          <p:nvPr>
            <p:ph type="sldNum" sz="quarter" idx="12"/>
          </p:nvPr>
        </p:nvSpPr>
        <p:spPr/>
        <p:txBody>
          <a:bodyPr/>
          <a:lstStyle/>
          <a:p>
            <a:fld id="{B2DC25EE-239B-4C5F-AAD1-255A7D5F1EE2}" type="slidenum">
              <a:rPr lang="en-US" smtClean="0"/>
              <a:t>9</a:t>
            </a:fld>
            <a:endParaRPr lang="en-US"/>
          </a:p>
        </p:txBody>
      </p:sp>
      <p:grpSp>
        <p:nvGrpSpPr>
          <p:cNvPr id="7" name="Gruppieren 6">
            <a:extLst>
              <a:ext uri="{FF2B5EF4-FFF2-40B4-BE49-F238E27FC236}">
                <a16:creationId xmlns="" xmlns:a16="http://schemas.microsoft.com/office/drawing/2014/main" id="{52A87CF3-F235-88FB-4126-664ED4ECFA74}"/>
              </a:ext>
            </a:extLst>
          </p:cNvPr>
          <p:cNvGrpSpPr/>
          <p:nvPr/>
        </p:nvGrpSpPr>
        <p:grpSpPr>
          <a:xfrm>
            <a:off x="6748304" y="6385023"/>
            <a:ext cx="3163792" cy="307777"/>
            <a:chOff x="8147365" y="6183704"/>
            <a:chExt cx="3163792" cy="307777"/>
          </a:xfrm>
        </p:grpSpPr>
        <p:pic>
          <p:nvPicPr>
            <p:cNvPr id="8" name="Grafik 7">
              <a:extLst>
                <a:ext uri="{FF2B5EF4-FFF2-40B4-BE49-F238E27FC236}">
                  <a16:creationId xmlns="" xmlns:a16="http://schemas.microsoft.com/office/drawing/2014/main" id="{68B7614F-B0EF-9086-0DBA-D20596BC363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44053"/>
            <a:stretch/>
          </p:blipFill>
          <p:spPr>
            <a:xfrm>
              <a:off x="9720040" y="6213630"/>
              <a:ext cx="1591117" cy="247926"/>
            </a:xfrm>
            <a:prstGeom prst="rect">
              <a:avLst/>
            </a:prstGeom>
          </p:spPr>
        </p:pic>
        <p:sp>
          <p:nvSpPr>
            <p:cNvPr id="9" name="Textfeld 8">
              <a:extLst>
                <a:ext uri="{FF2B5EF4-FFF2-40B4-BE49-F238E27FC236}">
                  <a16:creationId xmlns="" xmlns:a16="http://schemas.microsoft.com/office/drawing/2014/main" id="{4F01EB89-1125-F563-CB02-2A715903FC45}"/>
                </a:ext>
              </a:extLst>
            </p:cNvPr>
            <p:cNvSpPr txBox="1"/>
            <p:nvPr/>
          </p:nvSpPr>
          <p:spPr>
            <a:xfrm>
              <a:off x="8147365" y="6183704"/>
              <a:ext cx="1662443" cy="307777"/>
            </a:xfrm>
            <a:prstGeom prst="rect">
              <a:avLst/>
            </a:prstGeom>
            <a:noFill/>
          </p:spPr>
          <p:txBody>
            <a:bodyPr wrap="none" rtlCol="0">
              <a:spAutoFit/>
            </a:bodyPr>
            <a:lstStyle/>
            <a:p>
              <a:r>
                <a:rPr lang="en-US" sz="1400" dirty="0"/>
                <a:t>Verena Russlies   | </a:t>
              </a:r>
              <a:endParaRPr lang="de-DE" sz="1400" dirty="0"/>
            </a:p>
          </p:txBody>
        </p:sp>
      </p:grpSp>
      <p:sp>
        <p:nvSpPr>
          <p:cNvPr id="10" name="Textplatzhalter 2">
            <a:extLst>
              <a:ext uri="{FF2B5EF4-FFF2-40B4-BE49-F238E27FC236}">
                <a16:creationId xmlns="" xmlns:a16="http://schemas.microsoft.com/office/drawing/2014/main" id="{2CAD8236-A473-A50D-5064-D97B97A38A15}"/>
              </a:ext>
            </a:extLst>
          </p:cNvPr>
          <p:cNvSpPr txBox="1">
            <a:spLocks/>
          </p:cNvSpPr>
          <p:nvPr/>
        </p:nvSpPr>
        <p:spPr bwMode="auto">
          <a:xfrm>
            <a:off x="1115568" y="2070846"/>
            <a:ext cx="10168128" cy="3993778"/>
          </a:xfrm>
          <a:prstGeom prst="rect">
            <a:avLst/>
          </a:prstGeom>
        </p:spPr>
        <p:txBody>
          <a:bodyPr vert="horz" lIns="91440" tIns="45720" rIns="91440" bIns="45720" rtlCol="0" anchor="ctr">
            <a:normAutofit fontScale="85000" lnSpcReduction="10000"/>
          </a:bodyPr>
          <a:lstStyle>
            <a:defPPr>
              <a:defRPr lang="de-DE"/>
            </a:defPPr>
            <a:lvl1pPr marL="0" algn="ctr" defTabSz="914400" rtl="0" eaLnBrk="1" latinLnBrk="0" hangingPunct="1">
              <a:defRPr sz="1200" kern="1200">
                <a:solidFill>
                  <a:schemeClr val="tx1">
                    <a:tint val="82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buNone/>
              <a:defRPr/>
            </a:pPr>
            <a:r>
              <a:rPr lang="de-DE" sz="2800" dirty="0">
                <a:latin typeface="Avenir Next" panose="020B0503020202020204" pitchFamily="34" charset="0"/>
              </a:rPr>
              <a:t>OEP im Sinne </a:t>
            </a:r>
            <a:r>
              <a:rPr lang="de-DE" sz="2800" b="1" dirty="0">
                <a:latin typeface="Avenir Next" panose="020B0503020202020204" pitchFamily="34" charset="0"/>
              </a:rPr>
              <a:t>«eher eng»</a:t>
            </a:r>
          </a:p>
          <a:p>
            <a:pPr marL="0" indent="0" algn="l">
              <a:buNone/>
              <a:defRPr/>
            </a:pPr>
            <a:endParaRPr lang="de-DE" sz="2400" dirty="0">
              <a:solidFill>
                <a:schemeClr val="bg1">
                  <a:lumMod val="50000"/>
                </a:schemeClr>
              </a:solidFill>
              <a:latin typeface="Avenir Next" panose="020B0503020202020204" pitchFamily="34" charset="0"/>
            </a:endParaRPr>
          </a:p>
          <a:p>
            <a:pPr marL="800100" lvl="1" indent="-342900">
              <a:buFont typeface="Wingdings" pitchFamily="2" charset="2"/>
              <a:buChar char="Ø"/>
              <a:defRPr/>
            </a:pPr>
            <a:r>
              <a:rPr lang="de-DE" sz="3000" dirty="0">
                <a:solidFill>
                  <a:schemeClr val="bg1">
                    <a:lumMod val="50000"/>
                  </a:schemeClr>
                </a:solidFill>
                <a:latin typeface="Avenir Next" panose="020B0503020202020204" pitchFamily="34" charset="0"/>
              </a:rPr>
              <a:t>bezieht sich auf die Produktion, Nutzung sowie das Remixen von OER entlang der 5R als Aktivitäten in geeigneten Lernszenarien (ähnlich der «OER-Enabled </a:t>
            </a:r>
            <a:r>
              <a:rPr lang="de-DE" sz="3000" dirty="0" err="1">
                <a:solidFill>
                  <a:schemeClr val="bg1">
                    <a:lumMod val="50000"/>
                  </a:schemeClr>
                </a:solidFill>
                <a:latin typeface="Avenir Next" panose="020B0503020202020204" pitchFamily="34" charset="0"/>
              </a:rPr>
              <a:t>Pedagogy</a:t>
            </a:r>
            <a:r>
              <a:rPr lang="de-DE" sz="3000" dirty="0">
                <a:solidFill>
                  <a:schemeClr val="bg1">
                    <a:lumMod val="50000"/>
                  </a:schemeClr>
                </a:solidFill>
                <a:latin typeface="Avenir Next" panose="020B0503020202020204" pitchFamily="34" charset="0"/>
              </a:rPr>
              <a:t>» von Wiley und Hilton 2018).</a:t>
            </a:r>
          </a:p>
          <a:p>
            <a:pPr marL="342900" indent="-342900" algn="l">
              <a:buFont typeface="Wingdings" pitchFamily="2" charset="2"/>
              <a:buChar char="Ø"/>
              <a:defRPr/>
            </a:pPr>
            <a:endParaRPr lang="de-DE" sz="2400" dirty="0">
              <a:solidFill>
                <a:schemeClr val="bg1">
                  <a:lumMod val="50000"/>
                </a:schemeClr>
              </a:solidFill>
              <a:latin typeface="Avenir Next" panose="020B0503020202020204" pitchFamily="34" charset="0"/>
            </a:endParaRPr>
          </a:p>
          <a:p>
            <a:pPr marL="800100" lvl="1" indent="-342900">
              <a:buFont typeface="Wingdings" pitchFamily="2" charset="2"/>
              <a:buChar char="Ø"/>
              <a:defRPr/>
            </a:pPr>
            <a:r>
              <a:rPr lang="de-DE" sz="3000" dirty="0">
                <a:solidFill>
                  <a:schemeClr val="bg1">
                    <a:lumMod val="50000"/>
                  </a:schemeClr>
                </a:solidFill>
                <a:latin typeface="Avenir Next" panose="020B0503020202020204" pitchFamily="34" charset="0"/>
              </a:rPr>
              <a:t>Auf Mikroebene der Institution umfasst dies bspw. die Co-Kreation von Wissensgegenständen bei der Verwendung und Erstellung von OER während der Arbeit mit offenen Lehrbüchern oder auch das (Um-) Schreiben von Wikipedia-Artikeln als Teil der Bewertung.</a:t>
            </a:r>
          </a:p>
        </p:txBody>
      </p:sp>
    </p:spTree>
    <p:extLst>
      <p:ext uri="{BB962C8B-B14F-4D97-AF65-F5344CB8AC3E}">
        <p14:creationId xmlns:p14="http://schemas.microsoft.com/office/powerpoint/2010/main" val="2714434963"/>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1321</Words>
  <Application>Microsoft Office PowerPoint</Application>
  <PresentationFormat>Breitbild</PresentationFormat>
  <Paragraphs>219</Paragraphs>
  <Slides>22</Slides>
  <Notes>1</Notes>
  <HiddenSlides>0</HiddenSlides>
  <MMClips>0</MMClips>
  <ScaleCrop>false</ScaleCrop>
  <HeadingPairs>
    <vt:vector size="6" baseType="variant">
      <vt:variant>
        <vt:lpstr>Verwendete Schriftarten</vt:lpstr>
      </vt:variant>
      <vt:variant>
        <vt:i4>11</vt:i4>
      </vt:variant>
      <vt:variant>
        <vt:lpstr>Design</vt:lpstr>
      </vt:variant>
      <vt:variant>
        <vt:i4>1</vt:i4>
      </vt:variant>
      <vt:variant>
        <vt:lpstr>Folientitel</vt:lpstr>
      </vt:variant>
      <vt:variant>
        <vt:i4>22</vt:i4>
      </vt:variant>
    </vt:vector>
  </HeadingPairs>
  <TitlesOfParts>
    <vt:vector size="34" baseType="lpstr">
      <vt:lpstr>Arial</vt:lpstr>
      <vt:lpstr>ArialMT</vt:lpstr>
      <vt:lpstr>Asap</vt:lpstr>
      <vt:lpstr>Avenir Next</vt:lpstr>
      <vt:lpstr>Avenir Next Demi Bold</vt:lpstr>
      <vt:lpstr>Avenir Next LT Pro</vt:lpstr>
      <vt:lpstr>AvenirNext</vt:lpstr>
      <vt:lpstr>Calibri</vt:lpstr>
      <vt:lpstr>Times</vt:lpstr>
      <vt:lpstr>Times New Roman</vt:lpstr>
      <vt:lpstr>Wingdings</vt:lpstr>
      <vt:lpstr>AccentBoxVTI</vt:lpstr>
      <vt:lpstr>Grau, teurer Freund, ist alle Theorie, Und grün des Lebens goldner Baum.</vt:lpstr>
      <vt:lpstr>Ablauf</vt:lpstr>
      <vt:lpstr>Input h OEP-Definitionen und Recap OERcamp 24</vt:lpstr>
      <vt:lpstr>Input h OEP-Definitionen und Recap OERcamp 24</vt:lpstr>
      <vt:lpstr>Input h OEP-Definitionen und Recap OERcamp 24</vt:lpstr>
      <vt:lpstr>Input h OEP-Definitionen und Recap OERcamp 24</vt:lpstr>
      <vt:lpstr>Input h Vier Dimensionen (Bellinger/Mayrberger 2019)</vt:lpstr>
      <vt:lpstr>Input h Vier Dimensionen (Bellinger/Mayrberger 2019)</vt:lpstr>
      <vt:lpstr>Input h Vier Dimensionen (Bellinger/Mayrberger 2019)</vt:lpstr>
      <vt:lpstr>Input h Vier Dimensionen (Bellinger/Mayrberger 2019)</vt:lpstr>
      <vt:lpstr>Input h Differenzierung von OEP und OER</vt:lpstr>
      <vt:lpstr>Input h Differenzierung von OEP und OER</vt:lpstr>
      <vt:lpstr>Input h Differenzierung von OEP und OER</vt:lpstr>
      <vt:lpstr>Aktivierung h Erwartungen an und Erfahrungen mit OEP</vt:lpstr>
      <vt:lpstr>Materialschau h OEP in OER-Repositorien?</vt:lpstr>
      <vt:lpstr>Materialschau h OEP in OER-Repositorien?</vt:lpstr>
      <vt:lpstr>Materialschau h OEP in OER-Repositorien?</vt:lpstr>
      <vt:lpstr>Materialschau h OEP in OER-Repositorien?</vt:lpstr>
      <vt:lpstr>Materialschau h OEP in OER-Repositorien?</vt:lpstr>
      <vt:lpstr>Diskussion h Was sollen OEP leisten?</vt:lpstr>
      <vt:lpstr>Diskussion h Wo und mit wem über OEP sprechen?</vt:lpstr>
      <vt:lpstr>Vielen Dank! I  Für den weiteren Austausch wenden Sie sich gern an:   verena.russlies@uni-tuebingen.de   oer-admin@ub.uni-tuebingen.de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OER-Community BW</dc:title>
  <dc:creator>Verena Russlies</dc:creator>
  <cp:lastModifiedBy>Microsoft-Konto</cp:lastModifiedBy>
  <cp:revision>36</cp:revision>
  <dcterms:created xsi:type="dcterms:W3CDTF">2024-03-20T10:22:51Z</dcterms:created>
  <dcterms:modified xsi:type="dcterms:W3CDTF">2024-07-12T10:07:34Z</dcterms:modified>
</cp:coreProperties>
</file>