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3" r:id="rId2"/>
  </p:sldMasterIdLst>
  <p:notesMasterIdLst>
    <p:notesMasterId r:id="rId3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8" r:id="rId34"/>
    <p:sldId id="287" r:id="rId35"/>
  </p:sldIdLst>
  <p:sldSz cx="12192000" cy="6858000"/>
  <p:notesSz cx="6797675" cy="9926638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292A2E-F333-43FB-9621-5CBBE7FDCDCB}">
  <a:tblStyle styleId="{17292A2E-F333-43FB-9621-5CBBE7FDCDCB}" styleName="Light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accent4"/>
              </a:solidFill>
            </a:ln>
          </a:left>
          <a:right>
            <a:ln w="12700">
              <a:solidFill>
                <a:schemeClr val="accent4"/>
              </a:solidFill>
            </a:ln>
          </a:right>
          <a:top>
            <a:ln w="12700">
              <a:solidFill>
                <a:schemeClr val="accent4"/>
              </a:solidFill>
            </a:ln>
          </a:top>
          <a:bottom>
            <a:ln w="12700">
              <a:solidFill>
                <a:schemeClr val="accent4"/>
              </a:solidFill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>
          <a:top>
            <a:ln w="12700">
              <a:solidFill>
                <a:schemeClr val="accent4"/>
              </a:solidFill>
            </a:ln>
          </a:top>
          <a:bottom>
            <a:ln w="12700">
              <a:solidFill>
                <a:schemeClr val="accent4"/>
              </a:solidFill>
            </a:ln>
          </a:bottom>
        </a:tcBdr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>
          <a:left>
            <a:ln w="12700">
              <a:solidFill>
                <a:schemeClr val="accent4"/>
              </a:solidFill>
            </a:ln>
          </a:left>
          <a:right>
            <a:ln w="12700">
              <a:solidFill>
                <a:schemeClr val="accent4"/>
              </a:solidFill>
            </a:ln>
          </a:right>
        </a:tcBdr>
      </a:tcStyle>
    </a:band1V>
    <a:band2V>
      <a:tcStyle>
        <a:tcBdr>
          <a:left>
            <a:ln w="12700">
              <a:solidFill>
                <a:schemeClr val="accent4"/>
              </a:solidFill>
            </a:ln>
          </a:left>
          <a:right>
            <a:ln w="12700">
              <a:solidFill>
                <a:schemeClr val="accent4"/>
              </a:solidFill>
            </a:ln>
          </a:right>
        </a:tcBdr>
      </a:tcStyle>
    </a:band2V>
    <a:lastCol>
      <a:tcTxStyle b="on">
        <a:fontRef idx="minor">
          <a:prstClr val="black"/>
        </a:fontRef>
        <a:schemeClr val="dk1"/>
      </a:tcTxStyle>
      <a:tcStyle>
        <a:tcBdr/>
      </a:tcStyle>
    </a:lastCol>
    <a:firstCol>
      <a:tcTxStyle b="on">
        <a:fontRef idx="minor">
          <a:prstClr val="black"/>
        </a:fontRef>
        <a:schemeClr val="dk1"/>
      </a:tcTxStyle>
      <a:tcStyle>
        <a:tcBdr/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38100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12700">
              <a:solidFill>
                <a:schemeClr val="accent4"/>
              </a:solidFill>
            </a:ln>
          </a:bottom>
        </a:tcBdr>
        <a:fill>
          <a:solidFill>
            <a:schemeClr val="accent4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400" autoAdjust="0"/>
  </p:normalViewPr>
  <p:slideViewPr>
    <p:cSldViewPr snapToGrid="0">
      <p:cViewPr varScale="1">
        <p:scale>
          <a:sx n="107" d="100"/>
          <a:sy n="107" d="100"/>
        </p:scale>
        <p:origin x="636" y="11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4AB82FD-0DBE-41EE-8914-4C67685CC3C1}" type="datetimeFigureOut">
              <a:rPr lang="de-DE"/>
              <a:t>05.07.2024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F98032C-6FF8-4512-90D6-F62CC02EC0EF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3id.org/kim/amb/latest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 yvxv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7EBF64-3089-514C-BC82-AAB8C63B951E}" type="slidenum"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1</a:t>
            </a:fld>
            <a:endParaRPr lang="de-DE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Beispiel-Entwurfsmuster</a:t>
            </a:r>
            <a:endParaRPr sz="1000">
              <a:latin typeface="Open Sans"/>
              <a:cs typeface="Open Sans"/>
            </a:endParaRPr>
          </a:p>
          <a:p>
            <a:pPr>
              <a:defRPr/>
            </a:pPr>
            <a:r>
              <a:rPr lang="en-US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Wie fördere ich soziales Lernen in asynchronen Lernaktivitäten, bspw. in Blended Learning?</a:t>
            </a:r>
            <a:endParaRPr sz="1000" b="0" i="0" u="none" strike="noStrike" cap="none" spc="0">
              <a:solidFill>
                <a:srgbClr val="000000"/>
              </a:solidFill>
              <a:latin typeface="Open Sans"/>
              <a:cs typeface="Open Sans"/>
            </a:endParaRPr>
          </a:p>
          <a:p>
            <a:pPr>
              <a:defRPr/>
            </a:pPr>
            <a:r>
              <a:rPr lang="en-US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Wie binde ich Audience Response Systeme zur kognitiven Aktivierung in meine digitale Lehre ein?</a:t>
            </a:r>
            <a:endParaRPr sz="1000" b="0" i="0" u="none" strike="noStrike" cap="none" spc="0">
              <a:solidFill>
                <a:srgbClr val="000000"/>
              </a:solidFill>
              <a:latin typeface="Open Sans"/>
              <a:cs typeface="Open Sans"/>
            </a:endParaRPr>
          </a:p>
          <a:p>
            <a:pPr>
              <a:defRPr/>
            </a:pPr>
            <a:r>
              <a:rPr lang="en-US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Welche didaktischem Gestaltungsmaßnahmen eignen sich zur kollaborativen Annotation von Videos?</a:t>
            </a:r>
            <a:endParaRPr sz="1000" b="0" i="0" u="none" strike="noStrike" cap="none" spc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158748" indent="0">
              <a:buSzPts val="1100"/>
              <a:buNone/>
              <a:defRPr/>
            </a:pPr>
            <a:endParaRPr sz="1000" b="0" i="0" u="none" strike="noStrike" cap="none" spc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Nutzungsszenarien (Beispiele, additiv):</a:t>
            </a:r>
            <a:endParaRPr sz="1000">
              <a:latin typeface="Open Sans"/>
              <a:cs typeface="Open Sans"/>
            </a:endParaRPr>
          </a:p>
          <a:p>
            <a:pPr marL="195764" indent="-195764">
              <a:buFont typeface="Arial"/>
              <a:buChar char="–"/>
              <a:defRPr/>
            </a:pPr>
            <a:r>
              <a:rPr lang="en-US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Repositorien für Bildungsressourcen und deren Distribution für eine effektive Nachnutzung in Lernmanagementsystemen, didaktischen Werkzeuge, Materialien usw.</a:t>
            </a:r>
            <a:endParaRPr/>
          </a:p>
          <a:p>
            <a:pPr marL="195764" indent="-195764">
              <a:buFont typeface="Arial"/>
              <a:buChar char="–"/>
              <a:defRPr/>
            </a:pPr>
            <a:r>
              <a:rPr lang="en-US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Spezialisierte (Meta-)Suchmaschinen (Referatorien, Metaportale, …), um relevante Bildungsressourcen basierend auf (didaktischen) Metadaten auffindbar zu machen</a:t>
            </a:r>
            <a:endParaRPr/>
          </a:p>
          <a:p>
            <a:pPr marL="195764" indent="-195764">
              <a:buFont typeface="Arial"/>
              <a:buChar char="–"/>
              <a:defRPr/>
            </a:pPr>
            <a:r>
              <a:rPr lang="en-US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Automatische Qualitätsprüfung von Bildungsressourcen zur Verbesserung der Auffindbarkeit und Zugänglichkeit</a:t>
            </a:r>
            <a:endParaRPr/>
          </a:p>
          <a:p>
            <a:pPr marL="195764" indent="-195764">
              <a:buFont typeface="Arial"/>
              <a:buChar char="–"/>
              <a:defRPr/>
            </a:pPr>
            <a:r>
              <a:rPr lang="en-US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Personalisierte Empfehlungen für die Aus- und Fortbildung (bedürfnisorientierte Vorschlagssysteme)</a:t>
            </a:r>
            <a:endParaRPr/>
          </a:p>
          <a:p>
            <a:pPr marL="195764" indent="-195764">
              <a:buFont typeface="Arial"/>
              <a:buChar char="–"/>
              <a:defRPr/>
            </a:pPr>
            <a:r>
              <a:rPr lang="en-US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Adaptive Lehr-/Lernpfade, intelligente Tutoring-Systeme (ITS) und Ressourcen, die Metadaten aus pädagogischen Kontexten verwenden, um individuelle und personalisierte Lernerfahrungen zu schaffen</a:t>
            </a:r>
            <a:endParaRPr/>
          </a:p>
          <a:p>
            <a:pPr marL="195764" indent="-195764">
              <a:buFont typeface="Arial"/>
              <a:buChar char="–"/>
              <a:defRPr/>
            </a:pPr>
            <a:r>
              <a:rPr lang="en-US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Lernportfolios und Lerndiagnostik, welche didaktische Metadaten aus Lernumgebungen verwendet (Learning Analytics)</a:t>
            </a:r>
            <a:endParaRPr sz="1000" b="0" i="0" u="none" strike="noStrike" cap="none" spc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158748" indent="0">
              <a:buSzPts val="1100"/>
              <a:buNone/>
              <a:defRPr/>
            </a:pPr>
            <a:endParaRPr sz="1000" b="0" i="0" u="none" strike="noStrike" cap="none" spc="0">
              <a:solidFill>
                <a:srgbClr val="000000"/>
              </a:solidFill>
              <a:latin typeface="Open Sans"/>
              <a:cs typeface="Open Sans"/>
            </a:endParaRPr>
          </a:p>
          <a:p>
            <a:pPr>
              <a:defRPr/>
            </a:pPr>
            <a:endParaRPr sz="1000">
              <a:latin typeface="Open Sans"/>
              <a:cs typeface="Open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E42D0BE-E825-1192-DAFF-02B9F9782521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Vielfältige didaktische Fragestellungen zur Verbesserung der Lehre  und Lernprozesse / Evaluation,</a:t>
            </a:r>
            <a:endParaRPr sz="1000">
              <a:latin typeface="Open Sans"/>
              <a:cs typeface="Open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000">
              <a:latin typeface="Open Sans"/>
              <a:cs typeface="Open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Was bedeuten bspw. Peaks bei </a:t>
            </a:r>
            <a:r>
              <a:rPr lang="de-DE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frequenten Wiederholung</a:t>
            </a: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en?</a:t>
            </a:r>
            <a:endParaRPr sz="1000">
              <a:latin typeface="Open Sans"/>
              <a:cs typeface="Open Sans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1000" b="0" i="0" u="none" strike="noStrike" cap="none" spc="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-&gt; Antworten auf Fragen; 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-&gt; Irritationen / unverständliche Stellen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-&gt; Stellen von hohem Interesse bspw. hohe Relevanz für Verstehensprüfung / Quiz</a:t>
            </a:r>
            <a:endParaRPr sz="1000">
              <a:latin typeface="Open Sans"/>
              <a:cs typeface="Open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-&gt; Probleme bei der Schnitttechnik bspw. unerwartete Transition</a:t>
            </a:r>
            <a:endParaRPr sz="1000">
              <a:latin typeface="Open Sans"/>
              <a:cs typeface="Open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000">
              <a:latin typeface="Open Sans"/>
              <a:cs typeface="Open Sans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de-DE" sz="1000" b="1" i="0" u="none" strike="noStrike" cap="none" spc="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Heutige Bildungslandschaft komplexes Konglomerat an Services</a:t>
            </a:r>
            <a:endParaRPr sz="1000" b="1">
              <a:latin typeface="Open Sans"/>
              <a:cs typeface="Open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de-DE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Die Etablierung von verteilten Bildungsplattformen als cloudbasierte Dienste sowie die Bereitstellung nützlicher Microservices bleibt ein anhaltender Trend zur Digitalisierung der Bildungslandschaft. </a:t>
            </a:r>
            <a:endParaRPr sz="1000">
              <a:latin typeface="Open Sans"/>
              <a:cs typeface="Open Sans"/>
            </a:endParaRPr>
          </a:p>
          <a:p>
            <a:pPr>
              <a:defRPr/>
            </a:pPr>
            <a:endParaRPr sz="1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B2F69BB-BEEA-4850-67F0-ED3F940E7AC5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Lehr-/Lernmodelle (z. B. Instruktionsmodelle mit Phasierungen des Unterrichts)</a:t>
            </a:r>
            <a:endParaRPr sz="1000">
              <a:latin typeface="Open Sans"/>
              <a:cs typeface="Open Sans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Lehr-/Lerntheorien (z. B. Konnektivismus, Konstruktivismus, Kognitivismus, Behaviorismus)</a:t>
            </a:r>
            <a:endParaRPr sz="1000">
              <a:latin typeface="Open Sans"/>
              <a:cs typeface="Open Sans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Lehr-/Lernziele (z. B. zu fördernde Kompetenzen)</a:t>
            </a:r>
            <a:endParaRPr sz="1000">
              <a:latin typeface="Open Sans"/>
              <a:cs typeface="Open Sans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Lern-/Lernniveaus (z. B. Kompetenzstufenmodelle, Differenzierungsmodelle)</a:t>
            </a:r>
            <a:endParaRPr sz="1000">
              <a:latin typeface="Open Sans"/>
              <a:cs typeface="Open Sans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Lehr-/Lerngruppen (z. B. Personengruppen, für die eine Ressource didaktisiert wurde)</a:t>
            </a:r>
            <a:endParaRPr sz="1000">
              <a:latin typeface="Open Sans"/>
              <a:cs typeface="Open Sans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Lehr-/Lernformen (z. B. selbstgesteuerte oder fremdgesteuerte Lernprozesse)</a:t>
            </a:r>
            <a:endParaRPr sz="1000">
              <a:latin typeface="Open Sans"/>
              <a:cs typeface="Open Sans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Lehr-/Lernkontexte (z. B. zeitlicher, organisatorischer und räumlicher Kontext)</a:t>
            </a:r>
            <a:endParaRPr sz="1000">
              <a:latin typeface="Open Sans"/>
              <a:cs typeface="Open Sans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Lehr-/Lernszenarien (z. B. Sequenzierung von Lernaktivitäten)</a:t>
            </a:r>
            <a:endParaRPr sz="1000">
              <a:latin typeface="Open Sans"/>
              <a:cs typeface="Open Sans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Lehr-/Lernmethoden (z. B. Didaktische Prinzipien, Interaktionsarten)</a:t>
            </a:r>
            <a:endParaRPr sz="1000">
              <a:latin typeface="Open Sans"/>
              <a:cs typeface="Open Sans"/>
            </a:endParaRPr>
          </a:p>
          <a:p>
            <a:pPr>
              <a:defRPr/>
            </a:pPr>
            <a:endParaRPr sz="1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F508B73-C752-E306-EC7B-EB135D35B050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r>
              <a:rPr lang="de-DE" sz="1000" b="1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Fach / Thema</a:t>
            </a: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- hier: Knowledge Graph zu </a:t>
            </a:r>
            <a:r>
              <a:rPr lang="de-DE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Modellierung sachlogischer Beziehungen innerhalb und zwischen Sachgebieten (sowie Themen) </a:t>
            </a: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=&gt; </a:t>
            </a:r>
            <a:r>
              <a:rPr lang="de-DE" sz="1000" b="1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Vorstrukturierung </a:t>
            </a: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für die </a:t>
            </a:r>
            <a:r>
              <a:rPr lang="de-DE" sz="1000" b="1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intendierte Progression</a:t>
            </a:r>
            <a:r>
              <a:rPr lang="de-DE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, unter anderem die </a:t>
            </a:r>
            <a:r>
              <a:rPr lang="de-DE" sz="1000" b="1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Sequenzierung der Lerninhalte</a:t>
            </a:r>
            <a:endParaRPr sz="1000" b="1">
              <a:latin typeface="Open Sans"/>
              <a:cs typeface="Open Sans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000" b="1">
              <a:latin typeface="Open Sans"/>
              <a:cs typeface="Open Sans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r>
              <a:rPr lang="de-DE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Wissenszusammenhänge können dadurch vernetzt werden, was beispielsweise bei der Implementierung von </a:t>
            </a:r>
            <a:r>
              <a:rPr lang="de-DE" sz="1000" b="1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Vorschlagssystemen </a:t>
            </a:r>
            <a:r>
              <a:rPr lang="de-DE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relevant ist. </a:t>
            </a:r>
            <a:endParaRPr sz="1000" b="1" i="0" u="none" strike="noStrike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r>
              <a:rPr lang="de-DE" sz="1000" b="1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Sachlogische Beziehungen können Sachanalysen von Unterrichtsplanungen </a:t>
            </a:r>
            <a:r>
              <a:rPr lang="de-DE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und Unterrichtsentwürfen unterstützen. </a:t>
            </a:r>
            <a:br>
              <a:rPr lang="de-DE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</a:br>
            <a:endParaRPr sz="1000" b="0" i="0" u="none" strike="noStrike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"/>
              <a:buNone/>
              <a:defRPr/>
            </a:pPr>
            <a:r>
              <a:rPr lang="de-DE" sz="1000" b="0" i="0" u="none" strike="noStrike" cap="none" spc="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Herausforderungen: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Abweichende Definitionen und Wertekonzepte (vgl. Zielgruppen, vgl. Interaktivitätstyp / Lehr/Lernform)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Generische Kompetenzformulierungen, Lernvoraussetzungen weiträumig =&gt; alle zuweisen nicht sinnvoll (z.B. Lesefertigkeiten); idR wird Erwartungshorizont an intendierter Bildungsstufe adaptiert</a:t>
            </a:r>
            <a:endParaRPr sz="1000" b="0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Interdisziplinarität und Querschnittsthemen (F</a:t>
            </a: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ächer), ggf. Diskussion: Use Case “</a:t>
            </a:r>
            <a:r>
              <a:rPr lang="de-DE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Lehramtsstudiengänge</a:t>
            </a: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”</a:t>
            </a:r>
            <a:r>
              <a:rPr lang="de-DE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*</a:t>
            </a:r>
            <a:endParaRPr sz="1000">
              <a:solidFill>
                <a:schemeClr val="dk1"/>
              </a:solidFill>
              <a:latin typeface="Open Sans"/>
              <a:cs typeface="Open Sans"/>
            </a:endParaRPr>
          </a:p>
          <a:p>
            <a:pPr>
              <a:defRPr/>
            </a:pPr>
            <a:endParaRPr sz="1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A06A151-6C5E-BAA1-1FF1-823619B000F6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Diskrepanz zwischen Anforderungen/Wünschen und Standardisierung </a:t>
            </a:r>
            <a:endParaRPr sz="1000">
              <a:latin typeface="Open Sans"/>
              <a:cs typeface="Open Sans"/>
            </a:endParaRPr>
          </a:p>
          <a:p>
            <a:pPr>
              <a:defRPr/>
            </a:pPr>
            <a:endParaRPr sz="1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EB2170F-79EE-F05D-BC1F-648F78C8FD65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147EFC8-FC24-B3F3-4C5F-CDAD4D1998DE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896205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7161364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8551817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A74F2EA-6659-B60F-779D-FB213C5F8144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433366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5652220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1504498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46850C8-98F7-02B9-5558-3EE17F8EFFEA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909570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1607220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1439353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A263C67-F4C4-B7E5-0FD3-F1674E27E1C1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543576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68080091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7701751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C01C623-9F1C-598B-637C-36EF7BC8B4D5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610796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64984315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2859675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F9A873D-A3E9-F257-93EE-1EFBE6C85D51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876198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0155516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5907193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918305C-D134-AD0D-07E3-6CA075605D43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915881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2613497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0518806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2A8CE0C-AD2C-5E67-386A-459747CD1B81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184914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7316495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6229151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BF804EF-8AF8-94D9-A6B7-CEE1049164C5}" type="slidenum">
              <a:rPr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909679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4194772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1326535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026EA60-1EA0-71A6-F47F-D2E7A23DB927}" type="slidenum">
              <a:rPr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676189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880350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2676380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7B703BC-364D-0887-CB15-2DEDA69F322F}" type="slidenum">
              <a:rPr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461023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60870240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5034075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C0950A3-735C-A884-A2E7-C3F2D63881E6}" type="slidenum">
              <a:rPr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923809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790537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024314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E250A64-A1E4-0882-E47A-6AD7D68F2865}" type="slidenum">
              <a:rPr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531247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5197289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9189237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FA0552E-78FE-DC45-07FD-74DA6B9C48C1}" type="slidenum">
              <a:rPr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351395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0252816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9366109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E420B83-426C-5B74-5DF2-571C4F2E523F}" type="slidenum">
              <a:rPr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595436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2394565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5155573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540D5E3-4028-4C16-B614-D9EBA17A8C25}" type="slidenum">
              <a:rPr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978226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5445733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7432285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35F04EE-1FD2-FF13-CB7F-B6B4E43203E9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7896858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46841502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55826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E6E233B-F895-C736-C52B-35BA16C88B81}" type="slidenum">
              <a:rPr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63381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02791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5680314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448548D-7F54-7614-6A74-5ECD32A79DFC}" type="slidenum">
              <a:rPr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63381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02791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5680314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448548D-7F54-7614-6A74-5ECD32A79DFC}" type="slidenum">
              <a:rPr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9A6E06D-0E4B-2CC2-C92F-5CDA9276EBB0}" type="slidenum">
              <a:rPr/>
              <a:t>33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F23D907-87BA-159F-56F6-CCA72D28D3B7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" sz="1000" b="1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Strukturierte Metadaten</a:t>
            </a:r>
            <a:endParaRPr sz="1000" b="1">
              <a:latin typeface="Open Sans"/>
              <a:cs typeface="Open Sans"/>
            </a:endParaRPr>
          </a:p>
          <a:p>
            <a:pPr marL="457200" lvl="0" indent="-292098" algn="l">
              <a:spcBef>
                <a:spcPts val="0"/>
              </a:spcBef>
              <a:spcAft>
                <a:spcPts val="0"/>
              </a:spcAft>
              <a:buSzPts val="1000"/>
              <a:buFont typeface="Noto Sans"/>
              <a:buChar char="-"/>
              <a:defRPr/>
            </a:pPr>
            <a:r>
              <a:rPr lang="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maschinell verarbeitbar =&gt; keine besonderen semantischen Analyseverfahren (z. B. Text Mining einer PDF) </a:t>
            </a:r>
            <a:r>
              <a:rPr lang="de" sz="1000" b="0" i="0" u="none" strike="noStrike" cap="none" spc="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additiv nötig</a:t>
            </a:r>
            <a:endParaRPr sz="1000">
              <a:solidFill>
                <a:schemeClr val="dk1"/>
              </a:solidFill>
              <a:latin typeface="Open Sans"/>
              <a:cs typeface="Open Sans"/>
            </a:endParaRPr>
          </a:p>
          <a:p>
            <a:pPr marL="457200" lvl="0" indent="-29209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"/>
              <a:buChar char="-"/>
              <a:defRPr/>
            </a:pPr>
            <a:r>
              <a:rPr lang="de" sz="1000" b="0" i="0" u="none" strike="noStrike" cap="none" spc="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kontextuell interpretierbar =&gt; die Bedeutung der Daten ergibt sich durch den Kontext; bspw. Metadatenschema / Anwendungsprofile, die Feldern eine Semantik zuweisen</a:t>
            </a:r>
            <a:br>
              <a:rPr lang="de" sz="1000" b="0" i="0" u="none" strike="noStrike" cap="none" spc="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</a:br>
            <a:r>
              <a:rPr lang="de" sz="1000" b="0" i="0" u="none" strike="noStrike" cap="none" spc="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 (z.B. Felddefinition, Wertedefinition); Kontext = bspw. Metadatenschema (z.B. </a:t>
            </a:r>
            <a:r>
              <a:rPr lang="de" sz="1000" b="0" i="0" u="sng" strike="noStrike" cap="none" spc="0">
                <a:solidFill>
                  <a:schemeClr val="hlink"/>
                </a:solidFill>
                <a:latin typeface="Open Sans"/>
                <a:ea typeface="Open Sans"/>
                <a:cs typeface="Open Sans"/>
                <a:hlinkClick r:id="rId3" tooltip="https://w3id.org/kim/amb/latest"/>
              </a:rPr>
              <a:t>AMB</a:t>
            </a:r>
            <a:r>
              <a:rPr lang="de" sz="1000" b="0" i="0" u="none" strike="noStrike" cap="none" spc="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)</a:t>
            </a:r>
            <a:endParaRPr sz="1000">
              <a:latin typeface="Open Sans"/>
              <a:cs typeface="Open Sans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000" b="1">
              <a:latin typeface="Open Sans"/>
              <a:cs typeface="Open Sans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1000" b="1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Knowledge Graph (Wikidata Beispiel) -&gt; Relationen zwischen Entitäten, Klassen und Werten</a:t>
            </a:r>
            <a:br>
              <a:rPr lang="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r>
              <a:rPr lang="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Literal = Koordinaten im WGS84-Format</a:t>
            </a:r>
            <a:endParaRPr sz="1000" b="1">
              <a:latin typeface="Open Sans"/>
              <a:cs typeface="Open Sans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000">
              <a:latin typeface="Open Sans"/>
              <a:cs typeface="Open Sans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Begriffe:</a:t>
            </a:r>
            <a:endParaRPr sz="1000">
              <a:latin typeface="Open Sans"/>
              <a:cs typeface="Open Sans"/>
            </a:endParaRPr>
          </a:p>
          <a:p>
            <a:pPr marL="457200" lvl="0" indent="-292098" algn="l">
              <a:spcBef>
                <a:spcPts val="0"/>
              </a:spcBef>
              <a:spcAft>
                <a:spcPts val="0"/>
              </a:spcAft>
              <a:buSzPts val="1000"/>
              <a:buFont typeface="Noto Sans"/>
              <a:buChar char="-"/>
              <a:defRPr/>
            </a:pPr>
            <a:r>
              <a:rPr lang="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Subjekte, Entitäten (entities), Objekte/Ressourcen, Klassen (spezielle Entitäten)</a:t>
            </a:r>
            <a:endParaRPr sz="1000">
              <a:latin typeface="Open Sans"/>
              <a:cs typeface="Open Sans"/>
            </a:endParaRPr>
          </a:p>
          <a:p>
            <a:pPr marL="457200" lvl="0" indent="-292098" algn="l">
              <a:spcBef>
                <a:spcPts val="0"/>
              </a:spcBef>
              <a:spcAft>
                <a:spcPts val="0"/>
              </a:spcAft>
              <a:buSzPts val="1000"/>
              <a:buFont typeface="Noto Sans"/>
              <a:buChar char="-"/>
              <a:defRPr/>
            </a:pPr>
            <a:r>
              <a:rPr lang="de-DE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Metadatenfelder (definierte Eigenschaften oder Charakteristiken des Objekts) [</a:t>
            </a: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Relationen, Prädikate, Elemente, Attribute, Properties]</a:t>
            </a:r>
            <a:endParaRPr sz="1000" b="0" i="0" u="none" strike="noStrike">
              <a:solidFill>
                <a:srgbClr val="000000"/>
              </a:solidFill>
              <a:latin typeface="Open Sans"/>
              <a:cs typeface="Open Sans"/>
            </a:endParaRPr>
          </a:p>
          <a:p>
            <a:pPr marL="457200" lvl="0" indent="-292098" algn="l">
              <a:spcBef>
                <a:spcPts val="0"/>
              </a:spcBef>
              <a:spcAft>
                <a:spcPts val="0"/>
              </a:spcAft>
              <a:buSzPts val="1000"/>
              <a:buFont typeface="Noto Sans"/>
              <a:buChar char="-"/>
              <a:defRPr/>
            </a:pPr>
            <a:r>
              <a:rPr lang="de-DE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Werte (inhaltliche Ausprägung eines Metadatenfeldes), z. B. Literale</a:t>
            </a:r>
            <a:endParaRPr sz="1000">
              <a:latin typeface="Open Sans"/>
              <a:cs typeface="Open Sans"/>
            </a:endParaRPr>
          </a:p>
          <a:p>
            <a:pPr marL="457200" lvl="0" indent="-292098" algn="l">
              <a:spcBef>
                <a:spcPts val="0"/>
              </a:spcBef>
              <a:spcAft>
                <a:spcPts val="0"/>
              </a:spcAft>
              <a:buSzPts val="1000"/>
              <a:buFont typeface="Noto Sans"/>
              <a:buChar char="-"/>
              <a:defRPr/>
            </a:pPr>
            <a:r>
              <a:rPr lang="de-DE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Wertebereich (kontrolliertes Vokabular) </a:t>
            </a:r>
            <a:endParaRPr sz="1000">
              <a:latin typeface="Open Sans"/>
              <a:cs typeface="Open Sans"/>
            </a:endParaRPr>
          </a:p>
          <a:p>
            <a:pPr>
              <a:defRPr/>
            </a:pPr>
            <a:endParaRPr sz="1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8252C67-2623-E395-F30A-DA04627E5AEC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r>
              <a:rPr lang="de-DE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Erfassung deskriptiver Metadaten und Aspekten von Ressourcen, z.B. </a:t>
            </a:r>
            <a:endParaRPr sz="1000">
              <a:latin typeface="Open Sans"/>
              <a:cs typeface="Open Sans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Bewertung der (didaktischen) Qualität</a:t>
            </a:r>
            <a:endParaRPr sz="1000">
              <a:latin typeface="Open Sans"/>
              <a:cs typeface="Open Sans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Angaben zur Barrierefreiheit</a:t>
            </a:r>
            <a:endParaRPr/>
          </a:p>
          <a:p>
            <a:pPr lv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Angabe von Lernzielen / Zertifikaten / Nachweisen, die erreicht werden können</a:t>
            </a:r>
            <a:endParaRPr sz="1000">
              <a:latin typeface="Open Sans"/>
              <a:cs typeface="Open Sans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Zusammenhänge zwischen Objekten (bspw. Lernpfade)</a:t>
            </a:r>
            <a:endParaRPr sz="1000" b="0" i="0" u="none" strike="noStrike" cap="none" spc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10F0519-BC05-89A1-FA4B-CCDD483B295F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58748" indent="0">
              <a:buSzPts val="1100"/>
              <a:buFont typeface="Arial"/>
              <a:buNone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Wie steht es um OER? Akteure und Perspektiven auf OER || Kultur des Teilens etablieren (OEP)</a:t>
            </a:r>
            <a:b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endParaRPr lang="de-DE" sz="1000" b="0" i="0" u="none" strike="noStrike" cap="none" spc="0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  <a:p>
            <a:pPr>
              <a:buSzPts val="1100"/>
              <a:buFont typeface="Arial"/>
              <a:buChar char="–"/>
              <a:defRPr/>
            </a:pPr>
            <a:r>
              <a:rPr lang="de-DE" sz="1000" b="1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Urheber/-innen </a:t>
            </a:r>
            <a:endParaRPr sz="1000" b="1">
              <a:latin typeface="Open Sans"/>
              <a:cs typeface="Open Sans"/>
            </a:endParaRPr>
          </a:p>
          <a:p>
            <a:pPr lvl="1"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erstellen Bildungsressourcen (z.B. für eigene Lehre), horten diese jedoch =&gt; Ziel: Open Educational Practices</a:t>
            </a:r>
            <a:endParaRPr sz="1000">
              <a:latin typeface="Open Sans"/>
              <a:cs typeface="Open Sans"/>
            </a:endParaRPr>
          </a:p>
          <a:p>
            <a:pPr lvl="1"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Hemmschwellen / Bedenken bzgl. Teilen: </a:t>
            </a:r>
            <a:endParaRPr sz="1000">
              <a:latin typeface="Open Sans"/>
              <a:cs typeface="Open Sans"/>
            </a:endParaRPr>
          </a:p>
          <a:p>
            <a:pPr lvl="2"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Rechtliche Aspekte (Urheberrecht)</a:t>
            </a:r>
            <a:endParaRPr sz="1000">
              <a:latin typeface="Open Sans"/>
              <a:cs typeface="Open Sans"/>
            </a:endParaRPr>
          </a:p>
          <a:p>
            <a:pPr lvl="2"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Sorge vor öffentlicher Bewertung / Kritik</a:t>
            </a:r>
            <a:endParaRPr sz="1000">
              <a:latin typeface="Open Sans"/>
              <a:cs typeface="Open Sans"/>
            </a:endParaRPr>
          </a:p>
          <a:p>
            <a:pPr lvl="2"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Angst vor Kontrollverlust / Missbrauch / Veränderung / Kommerzialisierung</a:t>
            </a:r>
            <a:endParaRPr sz="1000">
              <a:latin typeface="Open Sans"/>
              <a:cs typeface="Open Sans"/>
            </a:endParaRPr>
          </a:p>
          <a:p>
            <a:pPr lvl="2"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Nicht alle Ressourcen gleichermaßen unmittelbar für OER geeignet (Zeitintensive Aufbereitung)</a:t>
            </a:r>
            <a:endParaRPr sz="1000">
              <a:latin typeface="Open Sans"/>
              <a:cs typeface="Open Sans"/>
            </a:endParaRPr>
          </a:p>
          <a:p>
            <a:pPr lvl="2"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Fehlende Anreize und Anerkennung</a:t>
            </a:r>
            <a:endParaRPr/>
          </a:p>
          <a:p>
            <a:pPr lvl="1"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Mangelndes Wissen über die Relevanz von Metadaten. Metadaten werden häufig unvollständig erfasst (Bedeutung von Metadaten z.T. nicht transparent genug)</a:t>
            </a:r>
            <a:b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endParaRPr sz="1000">
              <a:latin typeface="Open Sans"/>
              <a:cs typeface="Open Sans"/>
            </a:endParaRPr>
          </a:p>
          <a:p>
            <a:pPr>
              <a:buSzPts val="1100"/>
              <a:buFont typeface="Arial"/>
              <a:buChar char="–"/>
              <a:defRPr/>
            </a:pPr>
            <a:r>
              <a:rPr lang="de-DE" sz="1000" b="1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Nachnutzung</a:t>
            </a:r>
            <a:endParaRPr sz="1000">
              <a:latin typeface="Open Sans"/>
              <a:cs typeface="Open Sans"/>
            </a:endParaRPr>
          </a:p>
          <a:p>
            <a:pPr lvl="1"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Ressourcen nicht systematisch auffindbar (Nüsse versteckt tief in den Wäldern der Bildungslandschaft)</a:t>
            </a:r>
            <a:endParaRPr sz="1000">
              <a:latin typeface="Open Sans"/>
              <a:cs typeface="Open Sans"/>
            </a:endParaRPr>
          </a:p>
          <a:p>
            <a:pPr lvl="1"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Unsicherheiten bzgl.</a:t>
            </a:r>
            <a:endParaRPr sz="1000">
              <a:latin typeface="Open Sans"/>
              <a:cs typeface="Open Sans"/>
            </a:endParaRPr>
          </a:p>
          <a:p>
            <a:pPr lvl="2"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Qualität / Verlässlichkeit</a:t>
            </a:r>
            <a:endParaRPr sz="1000">
              <a:latin typeface="Open Sans"/>
              <a:cs typeface="Open Sans"/>
            </a:endParaRPr>
          </a:p>
          <a:p>
            <a:pPr lvl="3"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Prüfung aufwändig, jede Nuss öffnen</a:t>
            </a:r>
            <a:endParaRPr sz="1000">
              <a:latin typeface="Open Sans"/>
              <a:cs typeface="Open Sans"/>
            </a:endParaRPr>
          </a:p>
          <a:p>
            <a:pPr lvl="2"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Rechtliche Aspekte (Was und wie darf ich Ressourcen verwenden?); </a:t>
            </a:r>
            <a:endParaRPr sz="1000">
              <a:latin typeface="Open Sans"/>
              <a:cs typeface="Open Sans"/>
            </a:endParaRPr>
          </a:p>
          <a:p>
            <a:pPr lvl="3"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“Stehle ich die Ressource?” (Urheberrecht) / </a:t>
            </a:r>
            <a:r>
              <a:rPr lang="en-US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“Raubkopie?” / </a:t>
            </a: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Kampagnen und Urteile zum Urheberrecht ggf. noch im kollektiven Gedächtnis</a:t>
            </a:r>
            <a:endParaRPr sz="1000">
              <a:latin typeface="Open Sans"/>
              <a:cs typeface="Open Sans"/>
            </a:endParaRPr>
          </a:p>
          <a:p>
            <a:pPr lvl="3">
              <a:buSzPts val="1100"/>
              <a:buFont typeface="Arial"/>
              <a:buChar char="–"/>
              <a:defRPr/>
            </a:pPr>
            <a:endParaRPr sz="1000">
              <a:latin typeface="Open Sans"/>
              <a:cs typeface="Open Sans"/>
            </a:endParaRPr>
          </a:p>
          <a:p>
            <a:pPr marL="158748" lvl="0" indent="0">
              <a:buSzPts val="1100"/>
              <a:buFont typeface="Arial"/>
              <a:buNone/>
              <a:defRPr/>
            </a:pPr>
            <a:r>
              <a:rPr lang="de-DE" sz="1000" b="1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Bedeutung von Metadaten für OER</a:t>
            </a: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, u.a.</a:t>
            </a:r>
            <a:endParaRPr sz="1000">
              <a:latin typeface="Open Sans"/>
              <a:cs typeface="Open Sans"/>
            </a:endParaRPr>
          </a:p>
          <a:p>
            <a:pPr lvl="0"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erhöhen Auffindbarkeit von Ressourcen</a:t>
            </a:r>
            <a:endParaRPr sz="1000">
              <a:latin typeface="Open Sans"/>
              <a:cs typeface="Open Sans"/>
            </a:endParaRPr>
          </a:p>
          <a:p>
            <a:pPr lvl="0"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tragen somit zur Nachnutzung und Akzeptanz bei</a:t>
            </a:r>
            <a:endParaRPr sz="1000">
              <a:latin typeface="Open Sans"/>
              <a:cs typeface="Open Sans"/>
            </a:endParaRPr>
          </a:p>
          <a:p>
            <a:pPr lvl="1">
              <a:buSzPts val="1100"/>
              <a:buFont typeface="Arial"/>
              <a:buChar char="–"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Bsp: wir wissen vorher schon, wo die Nüsse zu finden sind, welche Nuss in der Schale steckt und wie qualitativ sie ist</a:t>
            </a:r>
            <a:endParaRPr sz="1000">
              <a:latin typeface="Open Sans"/>
              <a:cs typeface="Open Sans"/>
            </a:endParaRPr>
          </a:p>
          <a:p>
            <a:pPr lvl="2">
              <a:buSzPts val="1100"/>
              <a:buFont typeface="Arial"/>
              <a:buChar char="–"/>
              <a:defRPr/>
            </a:pPr>
            <a:endParaRPr sz="1000">
              <a:latin typeface="Open Sans"/>
              <a:cs typeface="Open Sans"/>
            </a:endParaRPr>
          </a:p>
          <a:p>
            <a:pPr>
              <a:defRPr/>
            </a:pPr>
            <a:endParaRPr sz="1000">
              <a:latin typeface="Open Sans"/>
              <a:cs typeface="Open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C3F5D02-A6CE-90C3-7551-64A36CF7A5E9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1CDD11B-534A-D679-630F-1B516C74DDAD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Je nach Lizenzierung werden unterschiedliche Rechte eingeräumt, z.B.</a:t>
            </a:r>
            <a:endParaRPr sz="1000">
              <a:latin typeface="Open Sans"/>
              <a:cs typeface="Open Sans"/>
            </a:endParaRPr>
          </a:p>
          <a:p>
            <a:pPr>
              <a:buSzPts val="1100"/>
              <a:buFont typeface="Arial"/>
              <a:buChar char="•"/>
              <a:defRPr/>
            </a:pPr>
            <a:r>
              <a:rPr lang="en-US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Verwahren/Vervielfältigen (Kopien erstellen, behalten und unlimitierter Zugriff)</a:t>
            </a:r>
            <a:endParaRPr sz="1000" b="0" i="0" u="none" strike="noStrike" cap="none" spc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>
              <a:buSzPts val="1100"/>
              <a:buFont typeface="Arial"/>
              <a:buChar char="•"/>
              <a:defRPr/>
            </a:pPr>
            <a:r>
              <a:rPr lang="en-US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Verwenden (Einsatz der Medien für eigene Zwecke)</a:t>
            </a:r>
            <a:endParaRPr sz="1000" b="0" i="0" u="none" strike="noStrike" cap="none" spc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>
              <a:buSzPts val="1100"/>
              <a:buFont typeface="Arial"/>
              <a:buChar char="•"/>
              <a:defRPr/>
            </a:pPr>
            <a:r>
              <a:rPr lang="en-US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Verarbeiten (Inhalte dürfen abgewandelt, bearbeitet und umgestaltet werden)</a:t>
            </a:r>
            <a:endParaRPr sz="1000" b="0" i="0" u="none" strike="noStrike" cap="none" spc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>
              <a:buSzPts val="1100"/>
              <a:buFont typeface="Arial"/>
              <a:buChar char="•"/>
              <a:defRPr/>
            </a:pPr>
            <a:r>
              <a:rPr lang="en-US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Vermischen (Inhalte dürfen kombiniert werden)</a:t>
            </a:r>
            <a:endParaRPr sz="1000" b="0" i="0" u="none" strike="noStrike" cap="none" spc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>
              <a:buSzPts val="1100"/>
              <a:buFont typeface="Arial"/>
              <a:buChar char="•"/>
              <a:defRPr/>
            </a:pPr>
            <a:r>
              <a:rPr lang="en-US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Verbreiten (Weitergabe und Verarbeitung der Inhalte erlaubt)</a:t>
            </a:r>
            <a:endParaRPr sz="1000" b="0" i="0" u="none" strike="noStrike" cap="none" spc="0">
              <a:solidFill>
                <a:srgbClr val="000000"/>
              </a:solidFill>
              <a:latin typeface="Open Sans"/>
              <a:cs typeface="Open Sans"/>
            </a:endParaRPr>
          </a:p>
          <a:p>
            <a:pPr>
              <a:defRPr/>
            </a:pPr>
            <a:endParaRPr sz="1000" b="0" i="0" u="none" strike="noStrike" cap="none" spc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Tätigkeiten im Kontext von OER</a:t>
            </a:r>
            <a:endParaRPr sz="1000" b="0" i="0" u="none" strike="noStrike" cap="none" spc="0">
              <a:solidFill>
                <a:srgbClr val="000000"/>
              </a:solidFill>
              <a:latin typeface="Open Sans"/>
              <a:cs typeface="Open Sans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–"/>
              <a:defRPr/>
            </a:pPr>
            <a:r>
              <a:rPr lang="en-US" sz="10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Einstellen, indexieren, suchen, filtern, bearbeiten, vernetzen, bewerten, beurteilen</a:t>
            </a:r>
            <a:endParaRPr sz="1000" b="0" i="0" u="none" strike="noStrike" cap="none" spc="0">
              <a:solidFill>
                <a:srgbClr val="000000"/>
              </a:solidFill>
              <a:latin typeface="Open Sans"/>
              <a:cs typeface="Open Sans"/>
            </a:endParaRPr>
          </a:p>
          <a:p>
            <a:pPr>
              <a:defRPr/>
            </a:pPr>
            <a:endParaRPr sz="1000" b="0" i="0" u="none" strike="noStrike" cap="none" spc="0">
              <a:solidFill>
                <a:srgbClr val="000000"/>
              </a:solidFill>
              <a:latin typeface="Open Sans"/>
              <a:cs typeface="Open Sans"/>
            </a:endParaRPr>
          </a:p>
          <a:p>
            <a:pPr>
              <a:defRPr/>
            </a:pPr>
            <a:endParaRPr sz="1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34D1A3A-BFB6-188A-54D9-018D98AE3207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 oran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267359" y="4434833"/>
            <a:ext cx="11465324" cy="794064"/>
          </a:xfrm>
        </p:spPr>
        <p:txBody>
          <a:bodyPr wrap="square" bIns="0" anchor="b" anchorCtr="0">
            <a:spAutoFit/>
          </a:bodyPr>
          <a:lstStyle>
            <a:lvl1pPr algn="l">
              <a:lnSpc>
                <a:spcPct val="90000"/>
              </a:lnSpc>
              <a:defRPr sz="5400" b="1" cap="all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TITEL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30463" y="5259932"/>
            <a:ext cx="11402220" cy="1358456"/>
          </a:xfrm>
        </p:spPr>
        <p:txBody>
          <a:bodyPr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/>
              <a:t>Untertitel</a:t>
            </a:r>
            <a:endParaRPr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35638" y="579438"/>
            <a:ext cx="7010501" cy="54071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de-DE"/>
              <a:t>Ort / Veranstaltung</a:t>
            </a:r>
            <a:endParaRPr/>
          </a:p>
        </p:txBody>
      </p:sp>
      <p:sp>
        <p:nvSpPr>
          <p:cNvPr id="7" name="Textplatzhalter 8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35638" y="182582"/>
            <a:ext cx="3509829" cy="3968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de-DE"/>
              <a:t>Datum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One column text" userDrawn="1">
  <p:cSld name="ONE_COLUM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5168912" name="Google Shape;33;p7"/>
          <p:cNvSpPr txBox="1">
            <a:spLocks noGrp="1"/>
          </p:cNvSpPr>
          <p:nvPr>
            <p:ph type="title"/>
          </p:nvPr>
        </p:nvSpPr>
        <p:spPr bwMode="auto">
          <a:xfrm>
            <a:off x="415599" y="740799"/>
            <a:ext cx="3744000" cy="1007599"/>
          </a:xfrm>
          <a:prstGeom prst="rect">
            <a:avLst/>
          </a:prstGeom>
        </p:spPr>
        <p:txBody>
          <a:bodyPr spcFirstLastPara="1" wrap="square" lIns="91423" tIns="91423" rIns="91423" bIns="91423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>
              <a:defRPr/>
            </a:pPr>
            <a:endParaRPr/>
          </a:p>
        </p:txBody>
      </p:sp>
      <p:sp>
        <p:nvSpPr>
          <p:cNvPr id="1411529117" name="Google Shape;34;p7"/>
          <p:cNvSpPr txBox="1">
            <a:spLocks noGrp="1"/>
          </p:cNvSpPr>
          <p:nvPr>
            <p:ph type="body" idx="1"/>
          </p:nvPr>
        </p:nvSpPr>
        <p:spPr bwMode="auto">
          <a:xfrm>
            <a:off x="415599" y="1852799"/>
            <a:ext cx="9036399" cy="4239199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rmAutofit/>
          </a:bodyPr>
          <a:lstStyle>
            <a:lvl1pPr marL="457200" lvl="0" indent="-30479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79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79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79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79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79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79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79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79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1575086549" name="Google Shape;35;p7"/>
          <p:cNvSpPr txBox="1">
            <a:spLocks noGrp="1"/>
          </p:cNvSpPr>
          <p:nvPr>
            <p:ph type="sldNum" idx="12"/>
          </p:nvPr>
        </p:nvSpPr>
        <p:spPr bwMode="auto">
          <a:xfrm>
            <a:off x="11320333" y="6241345"/>
            <a:ext cx="731599" cy="524799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2CD449D2-1F50-BFA7-681C-799BB645D135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Main point" userDrawn="1">
  <p:cSld name="MAIN_POINT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4577010" name="Google Shape;37;p8"/>
          <p:cNvSpPr txBox="1">
            <a:spLocks noGrp="1"/>
          </p:cNvSpPr>
          <p:nvPr>
            <p:ph type="title"/>
          </p:nvPr>
        </p:nvSpPr>
        <p:spPr bwMode="auto">
          <a:xfrm>
            <a:off x="653666" y="701799"/>
            <a:ext cx="8302799" cy="5454399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oto Sans SemiBold"/>
              <a:buNone/>
              <a:defRPr sz="48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oto Sans SemiBold"/>
              <a:buNone/>
              <a:defRPr sz="48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oto Sans SemiBold"/>
              <a:buNone/>
              <a:defRPr sz="48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oto Sans SemiBold"/>
              <a:buNone/>
              <a:defRPr sz="48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oto Sans SemiBold"/>
              <a:buNone/>
              <a:defRPr sz="48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oto Sans SemiBold"/>
              <a:buNone/>
              <a:defRPr sz="48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oto Sans SemiBold"/>
              <a:buNone/>
              <a:defRPr sz="48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oto Sans SemiBold"/>
              <a:buNone/>
              <a:defRPr sz="48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11359177" name="Google Shape;38;p8"/>
          <p:cNvSpPr txBox="1">
            <a:spLocks noGrp="1"/>
          </p:cNvSpPr>
          <p:nvPr>
            <p:ph type="sldNum" idx="12"/>
          </p:nvPr>
        </p:nvSpPr>
        <p:spPr bwMode="auto">
          <a:xfrm>
            <a:off x="11320333" y="6241345"/>
            <a:ext cx="731599" cy="524799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125C403F-F707-D045-5AAC-5292CD55DE00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title and description" userDrawn="1">
  <p:cSld name="SECTION_TITLE_AND_DESCRI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2868149" name="Google Shape;40;p9"/>
          <p:cNvSpPr/>
          <p:nvPr/>
        </p:nvSpPr>
        <p:spPr bwMode="auto">
          <a:xfrm>
            <a:off x="6095999" y="0"/>
            <a:ext cx="6095999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cxnSp>
        <p:nvCxnSpPr>
          <p:cNvPr id="1626281056" name="Google Shape;41;p9"/>
          <p:cNvCxnSpPr>
            <a:cxnSpLocks/>
          </p:cNvCxnSpPr>
          <p:nvPr/>
        </p:nvCxnSpPr>
        <p:spPr bwMode="auto">
          <a:xfrm>
            <a:off x="6706232" y="5994000"/>
            <a:ext cx="624399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48790418" name="Google Shape;42;p9"/>
          <p:cNvSpPr txBox="1">
            <a:spLocks noGrp="1"/>
          </p:cNvSpPr>
          <p:nvPr>
            <p:ph type="title"/>
          </p:nvPr>
        </p:nvSpPr>
        <p:spPr bwMode="auto">
          <a:xfrm>
            <a:off x="353999" y="1441866"/>
            <a:ext cx="5393598" cy="2280399"/>
          </a:xfrm>
          <a:prstGeom prst="rect">
            <a:avLst/>
          </a:prstGeom>
        </p:spPr>
        <p:txBody>
          <a:bodyPr spcFirstLastPara="1" wrap="square" lIns="91423" tIns="91423" rIns="91423" bIns="91423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pPr>
              <a:defRPr/>
            </a:pPr>
            <a:endParaRPr/>
          </a:p>
        </p:txBody>
      </p:sp>
      <p:sp>
        <p:nvSpPr>
          <p:cNvPr id="172095114" name="Google Shape;43;p9"/>
          <p:cNvSpPr txBox="1">
            <a:spLocks noGrp="1"/>
          </p:cNvSpPr>
          <p:nvPr>
            <p:ph type="subTitle" idx="1"/>
          </p:nvPr>
        </p:nvSpPr>
        <p:spPr bwMode="auto">
          <a:xfrm>
            <a:off x="353999" y="3793601"/>
            <a:ext cx="5393598" cy="1793999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11144655" name="Google Shape;44;p9"/>
          <p:cNvSpPr txBox="1">
            <a:spLocks noGrp="1"/>
          </p:cNvSpPr>
          <p:nvPr>
            <p:ph type="body" idx="2"/>
          </p:nvPr>
        </p:nvSpPr>
        <p:spPr bwMode="auto">
          <a:xfrm>
            <a:off x="6299198" y="965599"/>
            <a:ext cx="5680399" cy="4926799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49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49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49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49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49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49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49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49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4086587" name="Google Shape;45;p9"/>
          <p:cNvSpPr txBox="1">
            <a:spLocks noGrp="1"/>
          </p:cNvSpPr>
          <p:nvPr>
            <p:ph type="sldNum" idx="12"/>
          </p:nvPr>
        </p:nvSpPr>
        <p:spPr bwMode="auto">
          <a:xfrm>
            <a:off x="11320333" y="6241345"/>
            <a:ext cx="731599" cy="524799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D6C55E30-DB74-8266-5D10-9C8AB773A76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aption" userDrawn="1">
  <p:cSld name="CAPTION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2405279" name="Google Shape;47;p10"/>
          <p:cNvSpPr txBox="1">
            <a:spLocks noGrp="1"/>
          </p:cNvSpPr>
          <p:nvPr>
            <p:ph type="body" idx="1"/>
          </p:nvPr>
        </p:nvSpPr>
        <p:spPr bwMode="auto">
          <a:xfrm>
            <a:off x="415599" y="5640766"/>
            <a:ext cx="7998399" cy="806799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Medium"/>
              <a:buNone/>
              <a:defRPr sz="2100">
                <a:solidFill>
                  <a:schemeClr val="dk1"/>
                </a:solidFill>
                <a:latin typeface="Noto Sans Medium"/>
                <a:ea typeface="Noto Sans Medium"/>
                <a:cs typeface="Noto Sans Medium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558412033" name="Google Shape;48;p10"/>
          <p:cNvSpPr txBox="1">
            <a:spLocks noGrp="1"/>
          </p:cNvSpPr>
          <p:nvPr>
            <p:ph type="sldNum" idx="12"/>
          </p:nvPr>
        </p:nvSpPr>
        <p:spPr bwMode="auto">
          <a:xfrm>
            <a:off x="11320333" y="6241345"/>
            <a:ext cx="731599" cy="524799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3CBC67AB-C0C2-979C-AD38-6E4D215B0156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ig number" userDrawn="1">
  <p:cSld name="BIG_NUMB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5515433" name="Google Shape;50;p11"/>
          <p:cNvSpPr txBox="1">
            <a:spLocks noGrp="1"/>
          </p:cNvSpPr>
          <p:nvPr>
            <p:ph type="title" hasCustomPrompt="1"/>
          </p:nvPr>
        </p:nvSpPr>
        <p:spPr bwMode="auto">
          <a:xfrm>
            <a:off x="415599" y="439266"/>
            <a:ext cx="11360799" cy="2520798"/>
          </a:xfrm>
          <a:prstGeom prst="rect">
            <a:avLst/>
          </a:prstGeom>
        </p:spPr>
        <p:txBody>
          <a:bodyPr spcFirstLastPara="1" wrap="square" lIns="91423" tIns="91423" rIns="91423" bIns="91423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pPr>
              <a:defRPr/>
            </a:pPr>
            <a:r>
              <a:t>xx%</a:t>
            </a:r>
          </a:p>
        </p:txBody>
      </p:sp>
      <p:sp>
        <p:nvSpPr>
          <p:cNvPr id="262414805" name="Google Shape;51;p11"/>
          <p:cNvSpPr txBox="1">
            <a:spLocks noGrp="1"/>
          </p:cNvSpPr>
          <p:nvPr>
            <p:ph type="body" idx="1"/>
          </p:nvPr>
        </p:nvSpPr>
        <p:spPr bwMode="auto">
          <a:xfrm>
            <a:off x="217466" y="3054866"/>
            <a:ext cx="11360799" cy="1734399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499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499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499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499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499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499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499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499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038848075" name="Google Shape;52;p11"/>
          <p:cNvSpPr txBox="1">
            <a:spLocks noGrp="1"/>
          </p:cNvSpPr>
          <p:nvPr>
            <p:ph type="sldNum" idx="12"/>
          </p:nvPr>
        </p:nvSpPr>
        <p:spPr bwMode="auto">
          <a:xfrm>
            <a:off x="11320333" y="6241345"/>
            <a:ext cx="731599" cy="524799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8DC7812-9679-CBF8-F761-B99D201A82E5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lank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7156972" name="Google Shape;54;p12"/>
          <p:cNvSpPr txBox="1">
            <a:spLocks noGrp="1"/>
          </p:cNvSpPr>
          <p:nvPr>
            <p:ph type="sldNum" idx="12"/>
          </p:nvPr>
        </p:nvSpPr>
        <p:spPr bwMode="auto">
          <a:xfrm>
            <a:off x="11320333" y="6241345"/>
            <a:ext cx="731599" cy="524799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E6586202-84E4-2D0B-2072-EBC01878B0AF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4133" y="274638"/>
            <a:ext cx="11260667" cy="1143000"/>
          </a:xfrm>
        </p:spPr>
        <p:txBody>
          <a:bodyPr lIns="0" tIns="0" rIns="0" bIns="0" anchor="t">
            <a:noAutofit/>
          </a:bodyPr>
          <a:lstStyle>
            <a:lvl1pPr algn="l">
              <a:defRPr sz="3200" b="1" i="0" cap="all">
                <a:solidFill>
                  <a:schemeClr val="bg2"/>
                </a:solidFill>
                <a:latin typeface="+mj-lt"/>
                <a:cs typeface="Open Sans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474133" y="1417639"/>
            <a:ext cx="11260667" cy="4538122"/>
          </a:xfr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 marL="742950" indent="-28575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 marL="16002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474133" y="6356351"/>
            <a:ext cx="5382381" cy="365125"/>
          </a:xfrm>
        </p:spPr>
        <p:txBody>
          <a:bodyPr lIns="0" tIns="0" rIns="0" bIns="0"/>
          <a:lstStyle>
            <a:lvl1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1" cap="all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Didaktische Metadaten und OER - eine produktive Verbindung!</a:t>
            </a:r>
            <a:endParaRPr/>
          </a:p>
        </p:txBody>
      </p:sp>
      <p:cxnSp>
        <p:nvCxnSpPr>
          <p:cNvPr id="9" name="Gerade Verbindung 8"/>
          <p:cNvCxnSpPr>
            <a:cxnSpLocks/>
          </p:cNvCxnSpPr>
          <p:nvPr userDrawn="1"/>
        </p:nvCxnSpPr>
        <p:spPr bwMode="auto">
          <a:xfrm>
            <a:off x="474134" y="6356350"/>
            <a:ext cx="11336866" cy="1"/>
          </a:xfrm>
          <a:prstGeom prst="line">
            <a:avLst/>
          </a:prstGeom>
          <a:ln w="635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liennummernplatzhalter 5"/>
          <p:cNvSpPr>
            <a:spLocks noGrp="1"/>
          </p:cNvSpPr>
          <p:nvPr>
            <p:ph type="sldNum" sz="quarter" idx="13"/>
          </p:nvPr>
        </p:nvSpPr>
        <p:spPr bwMode="auto">
          <a:xfrm>
            <a:off x="11227888" y="6407690"/>
            <a:ext cx="583112" cy="365125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D4B5121E-B389-4392-A5D4-A670F312AA73}" type="slidenum">
              <a:rPr lang="de-DE"/>
              <a:t>‹Nr.›</a:t>
            </a:fld>
            <a:endParaRPr lang="de-DE"/>
          </a:p>
        </p:txBody>
      </p:sp>
      <p:sp>
        <p:nvSpPr>
          <p:cNvPr id="6" name="Textfeld 5"/>
          <p:cNvSpPr txBox="1"/>
          <p:nvPr userDrawn="1"/>
        </p:nvSpPr>
        <p:spPr bwMode="auto">
          <a:xfrm>
            <a:off x="11326738" y="43806"/>
            <a:ext cx="8652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900">
                <a:solidFill>
                  <a:schemeClr val="tx1"/>
                </a:solidFill>
              </a:rPr>
              <a:t>CC-BY 4.0 de 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elfolie oran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267359" y="4434833"/>
            <a:ext cx="11465324" cy="794064"/>
          </a:xfrm>
        </p:spPr>
        <p:txBody>
          <a:bodyPr wrap="square" bIns="0" anchor="b" anchorCtr="0">
            <a:spAutoFit/>
          </a:bodyPr>
          <a:lstStyle>
            <a:lvl1pPr algn="l">
              <a:lnSpc>
                <a:spcPct val="90000"/>
              </a:lnSpc>
              <a:defRPr sz="5400" b="1" cap="all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TITEL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30463" y="5259932"/>
            <a:ext cx="11402220" cy="1358456"/>
          </a:xfrm>
        </p:spPr>
        <p:txBody>
          <a:bodyPr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/>
              <a:t>Untertitel</a:t>
            </a:r>
            <a:endParaRPr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35638" y="579438"/>
            <a:ext cx="7010501" cy="54071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de-DE"/>
              <a:t>Ort / Veranstaltung</a:t>
            </a:r>
            <a:endParaRPr/>
          </a:p>
        </p:txBody>
      </p:sp>
      <p:sp>
        <p:nvSpPr>
          <p:cNvPr id="7" name="Textplatzhalter 8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35638" y="182582"/>
            <a:ext cx="3509829" cy="3968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de-DE"/>
              <a:t>Datum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474133" y="1417639"/>
            <a:ext cx="5447019" cy="4538122"/>
          </a:xfrm>
        </p:spPr>
        <p:txBody>
          <a:bodyPr lIns="0" tIns="0" rIns="0"/>
          <a:lstStyle>
            <a:lvl1pPr marL="342900" marR="0" indent="-3429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</a:defRPr>
            </a:lvl1pPr>
            <a:lvl2pPr marL="457200" marR="0" indent="-101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 sz="1800"/>
            </a:lvl2pPr>
            <a:lvl3pPr marL="914400" marR="0" indent="-4699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 sz="1400">
                <a:solidFill>
                  <a:schemeClr val="tx2"/>
                </a:solidFill>
                <a:latin typeface="+mn-lt"/>
              </a:defRPr>
            </a:lvl3pPr>
            <a:lvl4pPr marL="137160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 sz="1600">
                <a:solidFill>
                  <a:schemeClr val="tx2"/>
                </a:solidFill>
              </a:defRPr>
            </a:lvl4pPr>
            <a:lvl5pPr marL="182880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400" b="0" i="0" u="none" strike="noStrike" cap="none" spc="0">
                <a:ln>
                  <a:noFill/>
                </a:ln>
                <a:solidFill>
                  <a:srgbClr val="3C4141"/>
                </a:solidFill>
                <a:latin typeface="Open Sans"/>
                <a:ea typeface="+mn-ea"/>
                <a:cs typeface="Open Sans"/>
              </a:rPr>
              <a:t>Mastertextformat bearbeiten</a:t>
            </a:r>
            <a:endParaRPr/>
          </a:p>
          <a:p>
            <a:pPr marL="914400" marR="0" lvl="2" indent="-3429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400" b="0" i="0" u="none" strike="noStrike" cap="none" spc="0">
                <a:ln>
                  <a:noFill/>
                </a:ln>
                <a:solidFill>
                  <a:srgbClr val="3C4141"/>
                </a:solidFill>
                <a:latin typeface="Open Sans"/>
                <a:ea typeface="+mn-ea"/>
                <a:cs typeface="Open Sans"/>
              </a:rPr>
              <a:t>Zweite Ebene</a:t>
            </a:r>
            <a:endParaRPr/>
          </a:p>
          <a:p>
            <a:pPr marL="1143000" marR="0" lvl="2" indent="-228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000" b="0" i="0" u="none" strike="noStrike" cap="none" spc="0">
                <a:ln>
                  <a:noFill/>
                </a:ln>
                <a:solidFill>
                  <a:srgbClr val="3C4141"/>
                </a:solidFill>
                <a:latin typeface="Open Sans"/>
                <a:ea typeface="+mn-ea"/>
                <a:cs typeface="Open Sans"/>
              </a:rPr>
              <a:t>Dritte Ebene</a:t>
            </a:r>
            <a:endParaRPr/>
          </a:p>
          <a:p>
            <a:pPr marL="1600200" marR="0" lvl="3" indent="-228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000" b="0" i="0" u="none" strike="noStrike" cap="none" spc="0">
                <a:ln>
                  <a:noFill/>
                </a:ln>
                <a:solidFill>
                  <a:srgbClr val="3C4141"/>
                </a:solidFill>
                <a:latin typeface="Open Sans"/>
                <a:ea typeface="+mn-ea"/>
                <a:cs typeface="Open Sans"/>
              </a:rPr>
              <a:t>Vierte Ebene</a:t>
            </a:r>
            <a:endParaRPr/>
          </a:p>
          <a:p>
            <a:pPr marL="2057400" marR="0" lvl="4" indent="-228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rgbClr val="3C4141"/>
                </a:solidFill>
                <a:latin typeface="Open Sans"/>
                <a:ea typeface="+mn-ea"/>
                <a:cs typeface="Open Sans"/>
              </a:rPr>
              <a:t>Fünfte Ebene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auto">
          <a:xfrm>
            <a:off x="6289253" y="1417639"/>
            <a:ext cx="5445547" cy="4538122"/>
          </a:xfrm>
        </p:spPr>
        <p:txBody>
          <a:bodyPr lIns="0" tIns="0" rIns="0"/>
          <a:lstStyle>
            <a:lvl1pPr marL="342900" marR="0" indent="-3429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</a:defRPr>
            </a:lvl1pPr>
            <a:lvl2pPr marL="800100" marR="0" indent="-3429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600">
                <a:solidFill>
                  <a:schemeClr val="tx2"/>
                </a:solidFill>
                <a:latin typeface="+mn-lt"/>
              </a:defRPr>
            </a:lvl2pPr>
            <a:lvl3pPr marL="1143000" marR="0" indent="-228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</a:defRPr>
            </a:lvl3pPr>
            <a:lvl4pPr marL="1600200" marR="0" indent="-228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marR="0" indent="-228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»"/>
              <a:defRPr sz="1800">
                <a:solidFill>
                  <a:schemeClr val="tx2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400" b="0" i="0" u="none" strike="noStrike" cap="none" spc="0">
                <a:ln>
                  <a:noFill/>
                </a:ln>
                <a:solidFill>
                  <a:srgbClr val="3C4141"/>
                </a:solidFill>
                <a:latin typeface="Open Sans"/>
                <a:ea typeface="+mn-ea"/>
                <a:cs typeface="Open Sans"/>
              </a:rPr>
              <a:t>Mastertextformat bearbeiten</a:t>
            </a:r>
            <a:endParaRPr/>
          </a:p>
          <a:p>
            <a:pPr marL="800100" marR="0" lvl="1" indent="-3429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400" b="0" i="0" u="none" strike="noStrike" cap="none" spc="0">
                <a:ln>
                  <a:noFill/>
                </a:ln>
                <a:solidFill>
                  <a:srgbClr val="3C4141"/>
                </a:solidFill>
                <a:latin typeface="Open Sans"/>
                <a:ea typeface="+mn-ea"/>
                <a:cs typeface="Open Sans"/>
              </a:rPr>
              <a:t>Zweite Ebene</a:t>
            </a:r>
            <a:endParaRPr/>
          </a:p>
          <a:p>
            <a:pPr marL="1143000" marR="0" lvl="2" indent="-3429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000" b="0" i="0" u="none" strike="noStrike" cap="none" spc="0">
                <a:ln>
                  <a:noFill/>
                </a:ln>
                <a:solidFill>
                  <a:srgbClr val="3C4141"/>
                </a:solidFill>
                <a:latin typeface="Open Sans"/>
                <a:ea typeface="+mn-ea"/>
                <a:cs typeface="Open Sans"/>
              </a:rPr>
              <a:t>Dritte Ebene</a:t>
            </a:r>
            <a:endParaRPr/>
          </a:p>
          <a:p>
            <a:pPr marL="1600200" marR="0" lvl="3" indent="-3429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000" b="0" i="0" u="none" strike="noStrike" cap="none" spc="0">
                <a:ln>
                  <a:noFill/>
                </a:ln>
                <a:solidFill>
                  <a:srgbClr val="3C4141"/>
                </a:solidFill>
                <a:latin typeface="Open Sans"/>
                <a:ea typeface="+mn-ea"/>
                <a:cs typeface="Open Sans"/>
              </a:rPr>
              <a:t>Vierte Ebene</a:t>
            </a:r>
            <a:endParaRPr/>
          </a:p>
          <a:p>
            <a:pPr marL="2057400" marR="0" lvl="4" indent="-3429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rgbClr val="3C4141"/>
                </a:solidFill>
                <a:latin typeface="Open Sans"/>
                <a:ea typeface="+mn-ea"/>
                <a:cs typeface="Open Sans"/>
              </a:rPr>
              <a:t>Fünfte Ebene</a:t>
            </a:r>
            <a:endParaRPr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4133" y="274638"/>
            <a:ext cx="11260667" cy="1143000"/>
          </a:xfrm>
        </p:spPr>
        <p:txBody>
          <a:bodyPr lIns="0" tIns="0" rIns="0" bIns="0" anchor="t">
            <a:noAutofit/>
          </a:bodyPr>
          <a:lstStyle>
            <a:lvl1pPr algn="l">
              <a:defRPr sz="3200" b="1" i="0" cap="all">
                <a:solidFill>
                  <a:schemeClr val="bg2"/>
                </a:solidFill>
                <a:latin typeface="+mj-lt"/>
                <a:cs typeface="Open Sans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474133" y="6356351"/>
            <a:ext cx="5815120" cy="365125"/>
          </a:xfrm>
        </p:spPr>
        <p:txBody>
          <a:bodyPr lIns="0" tIns="0" rIns="0" bIns="0"/>
          <a:lstStyle>
            <a:lvl1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1" cap="all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Didaktische Metadaten und OER - eine produktive Verbindung!</a:t>
            </a:r>
            <a:endParaRPr/>
          </a:p>
        </p:txBody>
      </p:sp>
      <p:cxnSp>
        <p:nvCxnSpPr>
          <p:cNvPr id="14" name="Gerade Verbindung 13"/>
          <p:cNvCxnSpPr>
            <a:cxnSpLocks/>
          </p:cNvCxnSpPr>
          <p:nvPr userDrawn="1"/>
        </p:nvCxnSpPr>
        <p:spPr bwMode="auto">
          <a:xfrm>
            <a:off x="474134" y="6356350"/>
            <a:ext cx="11260666" cy="1"/>
          </a:xfrm>
          <a:prstGeom prst="line">
            <a:avLst/>
          </a:prstGeom>
          <a:ln w="635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5"/>
          <p:cNvSpPr>
            <a:spLocks noGrp="1"/>
          </p:cNvSpPr>
          <p:nvPr>
            <p:ph type="sldNum" sz="quarter" idx="13"/>
          </p:nvPr>
        </p:nvSpPr>
        <p:spPr bwMode="auto">
          <a:xfrm>
            <a:off x="11169952" y="6356351"/>
            <a:ext cx="564848" cy="365125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D4B5121E-B389-4392-A5D4-A670F312AA73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slide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03380466" name="Google Shape;10;p2"/>
          <p:cNvGrpSpPr/>
          <p:nvPr/>
        </p:nvGrpSpPr>
        <p:grpSpPr bwMode="auto">
          <a:xfrm>
            <a:off x="5800371" y="3807169"/>
            <a:ext cx="591451" cy="140842"/>
            <a:chOff x="5516699" y="3887933"/>
            <a:chExt cx="1158799" cy="275999"/>
          </a:xfrm>
        </p:grpSpPr>
        <p:sp>
          <p:nvSpPr>
            <p:cNvPr id="1953320884" name="Google Shape;11;p2"/>
            <p:cNvSpPr/>
            <p:nvPr/>
          </p:nvSpPr>
          <p:spPr bwMode="auto">
            <a:xfrm>
              <a:off x="5958099" y="3887933"/>
              <a:ext cx="275999" cy="275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3" tIns="91423" rIns="91423" bIns="91423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705856038" name="Google Shape;12;p2"/>
            <p:cNvSpPr/>
            <p:nvPr/>
          </p:nvSpPr>
          <p:spPr bwMode="auto">
            <a:xfrm>
              <a:off x="6399499" y="3887933"/>
              <a:ext cx="275999" cy="275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3" tIns="91423" rIns="91423" bIns="91423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63098133" name="Google Shape;13;p2"/>
            <p:cNvSpPr/>
            <p:nvPr/>
          </p:nvSpPr>
          <p:spPr bwMode="auto">
            <a:xfrm>
              <a:off x="5516699" y="3887933"/>
              <a:ext cx="275999" cy="275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3" tIns="91423" rIns="91423" bIns="91423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743890931" name="Google Shape;14;p2"/>
          <p:cNvSpPr txBox="1">
            <a:spLocks noGrp="1"/>
          </p:cNvSpPr>
          <p:nvPr>
            <p:ph type="ctrTitle"/>
          </p:nvPr>
        </p:nvSpPr>
        <p:spPr bwMode="auto">
          <a:xfrm>
            <a:off x="895010" y="1321066"/>
            <a:ext cx="10401999" cy="2306798"/>
          </a:xfrm>
          <a:prstGeom prst="rect">
            <a:avLst/>
          </a:prstGeom>
        </p:spPr>
        <p:txBody>
          <a:bodyPr spcFirstLastPara="1" wrap="square" lIns="91423" tIns="91423" rIns="91423" bIns="91423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Noto Sans SemiBold"/>
              <a:buNone/>
              <a:defRPr sz="4800">
                <a:latin typeface="Noto Sans SemiBold"/>
                <a:ea typeface="Noto Sans SemiBold"/>
                <a:cs typeface="No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Noto Sans SemiBold"/>
              <a:buNone/>
              <a:defRPr sz="4800">
                <a:latin typeface="Noto Sans SemiBold"/>
                <a:ea typeface="Noto Sans SemiBold"/>
                <a:cs typeface="No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Noto Sans SemiBold"/>
              <a:buNone/>
              <a:defRPr sz="4800">
                <a:latin typeface="Noto Sans SemiBold"/>
                <a:ea typeface="Noto Sans SemiBold"/>
                <a:cs typeface="No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Noto Sans SemiBold"/>
              <a:buNone/>
              <a:defRPr sz="4800">
                <a:latin typeface="Noto Sans SemiBold"/>
                <a:ea typeface="Noto Sans SemiBold"/>
                <a:cs typeface="No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Noto Sans SemiBold"/>
              <a:buNone/>
              <a:defRPr sz="4800">
                <a:latin typeface="Noto Sans SemiBold"/>
                <a:ea typeface="Noto Sans SemiBold"/>
                <a:cs typeface="No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Noto Sans SemiBold"/>
              <a:buNone/>
              <a:defRPr sz="4800">
                <a:latin typeface="Noto Sans SemiBold"/>
                <a:ea typeface="Noto Sans SemiBold"/>
                <a:cs typeface="No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Noto Sans SemiBold"/>
              <a:buNone/>
              <a:defRPr sz="4800">
                <a:latin typeface="Noto Sans SemiBold"/>
                <a:ea typeface="Noto Sans SemiBold"/>
                <a:cs typeface="No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Noto Sans SemiBold"/>
              <a:buNone/>
              <a:defRPr sz="4800">
                <a:latin typeface="Noto Sans SemiBold"/>
                <a:ea typeface="Noto Sans SemiBold"/>
                <a:cs typeface="Noto Sans SemiBold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59545821" name="Google Shape;15;p2"/>
          <p:cNvSpPr txBox="1">
            <a:spLocks noGrp="1"/>
          </p:cNvSpPr>
          <p:nvPr>
            <p:ph type="subTitle" idx="1"/>
          </p:nvPr>
        </p:nvSpPr>
        <p:spPr bwMode="auto">
          <a:xfrm>
            <a:off x="894999" y="4233168"/>
            <a:ext cx="10401999" cy="1056799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pPr>
              <a:defRPr/>
            </a:pPr>
            <a:endParaRPr/>
          </a:p>
        </p:txBody>
      </p:sp>
      <p:sp>
        <p:nvSpPr>
          <p:cNvPr id="240105407" name="Google Shape;16;p2"/>
          <p:cNvSpPr txBox="1">
            <a:spLocks noGrp="1"/>
          </p:cNvSpPr>
          <p:nvPr>
            <p:ph type="sldNum" idx="12"/>
          </p:nvPr>
        </p:nvSpPr>
        <p:spPr bwMode="auto">
          <a:xfrm>
            <a:off x="11320333" y="6241345"/>
            <a:ext cx="731599" cy="524799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DED936E8-9C95-A268-11B9-C9D8DE947C66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header" type="secHead" userDrawn="1">
  <p:cSld name="SECTION_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2534139" name="Google Shape;18;p3"/>
          <p:cNvSpPr txBox="1">
            <a:spLocks noGrp="1"/>
          </p:cNvSpPr>
          <p:nvPr>
            <p:ph type="title"/>
          </p:nvPr>
        </p:nvSpPr>
        <p:spPr bwMode="auto">
          <a:xfrm>
            <a:off x="894999" y="2854999"/>
            <a:ext cx="10469599" cy="1147999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>
              <a:defRPr/>
            </a:pPr>
            <a:endParaRPr/>
          </a:p>
        </p:txBody>
      </p:sp>
      <p:sp>
        <p:nvSpPr>
          <p:cNvPr id="268081412" name="Google Shape;19;p3"/>
          <p:cNvSpPr txBox="1">
            <a:spLocks noGrp="1"/>
          </p:cNvSpPr>
          <p:nvPr>
            <p:ph type="sldNum" idx="12"/>
          </p:nvPr>
        </p:nvSpPr>
        <p:spPr bwMode="auto">
          <a:xfrm>
            <a:off x="11320333" y="6241345"/>
            <a:ext cx="731599" cy="524799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98780ED2-FC5F-50A9-9C25-11BB9BE49953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body" type="tx" userDrawn="1">
  <p:cSld name="TITLE_AND_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0585545" name="Google Shape;21;p4"/>
          <p:cNvSpPr txBox="1">
            <a:spLocks noGrp="1"/>
          </p:cNvSpPr>
          <p:nvPr>
            <p:ph type="title"/>
          </p:nvPr>
        </p:nvSpPr>
        <p:spPr bwMode="auto">
          <a:xfrm>
            <a:off x="415599" y="390166"/>
            <a:ext cx="11360799" cy="763599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290285277" name="Google Shape;22;p4"/>
          <p:cNvSpPr txBox="1">
            <a:spLocks noGrp="1"/>
          </p:cNvSpPr>
          <p:nvPr>
            <p:ph type="body" idx="1"/>
          </p:nvPr>
        </p:nvSpPr>
        <p:spPr bwMode="auto">
          <a:xfrm>
            <a:off x="415599" y="1231833"/>
            <a:ext cx="11360799" cy="5009598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49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49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49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49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49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49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49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49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1523587" name="Google Shape;23;p4"/>
          <p:cNvSpPr txBox="1">
            <a:spLocks noGrp="1"/>
          </p:cNvSpPr>
          <p:nvPr>
            <p:ph type="sldNum" idx="12"/>
          </p:nvPr>
        </p:nvSpPr>
        <p:spPr bwMode="auto">
          <a:xfrm>
            <a:off x="11320333" y="6241345"/>
            <a:ext cx="731599" cy="524799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rmAutofit/>
          </a:bodyPr>
          <a:lstStyle>
            <a:lvl1pPr lvl="0">
              <a:buNone/>
              <a:defRPr>
                <a:solidFill>
                  <a:schemeClr val="accent6"/>
                </a:solidFill>
                <a:latin typeface="Noto Sans Light"/>
                <a:ea typeface="Noto Sans Light"/>
                <a:cs typeface="Noto Sans Light"/>
              </a:defRPr>
            </a:lvl1pPr>
            <a:lvl2pPr lvl="1">
              <a:buNone/>
              <a:defRPr>
                <a:solidFill>
                  <a:schemeClr val="accent6"/>
                </a:solidFill>
                <a:latin typeface="Noto Sans Light"/>
                <a:ea typeface="Noto Sans Light"/>
                <a:cs typeface="Noto Sans Light"/>
              </a:defRPr>
            </a:lvl2pPr>
            <a:lvl3pPr lvl="2">
              <a:buNone/>
              <a:defRPr>
                <a:solidFill>
                  <a:schemeClr val="accent6"/>
                </a:solidFill>
                <a:latin typeface="Noto Sans Light"/>
                <a:ea typeface="Noto Sans Light"/>
                <a:cs typeface="Noto Sans Light"/>
              </a:defRPr>
            </a:lvl3pPr>
            <a:lvl4pPr lvl="3">
              <a:buNone/>
              <a:defRPr>
                <a:solidFill>
                  <a:schemeClr val="accent6"/>
                </a:solidFill>
                <a:latin typeface="Noto Sans Light"/>
                <a:ea typeface="Noto Sans Light"/>
                <a:cs typeface="Noto Sans Light"/>
              </a:defRPr>
            </a:lvl4pPr>
            <a:lvl5pPr lvl="4">
              <a:buNone/>
              <a:defRPr>
                <a:solidFill>
                  <a:schemeClr val="accent6"/>
                </a:solidFill>
                <a:latin typeface="Noto Sans Light"/>
                <a:ea typeface="Noto Sans Light"/>
                <a:cs typeface="Noto Sans Light"/>
              </a:defRPr>
            </a:lvl5pPr>
            <a:lvl6pPr lvl="5">
              <a:buNone/>
              <a:defRPr>
                <a:solidFill>
                  <a:schemeClr val="accent6"/>
                </a:solidFill>
                <a:latin typeface="Noto Sans Light"/>
                <a:ea typeface="Noto Sans Light"/>
                <a:cs typeface="Noto Sans Light"/>
              </a:defRPr>
            </a:lvl6pPr>
            <a:lvl7pPr lvl="6">
              <a:buNone/>
              <a:defRPr>
                <a:solidFill>
                  <a:schemeClr val="accent6"/>
                </a:solidFill>
                <a:latin typeface="Noto Sans Light"/>
                <a:ea typeface="Noto Sans Light"/>
                <a:cs typeface="Noto Sans Light"/>
              </a:defRPr>
            </a:lvl7pPr>
            <a:lvl8pPr lvl="7">
              <a:buNone/>
              <a:defRPr>
                <a:solidFill>
                  <a:schemeClr val="accent6"/>
                </a:solidFill>
                <a:latin typeface="Noto Sans Light"/>
                <a:ea typeface="Noto Sans Light"/>
                <a:cs typeface="Noto Sans Light"/>
              </a:defRPr>
            </a:lvl8pPr>
            <a:lvl9pPr lvl="8">
              <a:buNone/>
              <a:defRPr>
                <a:solidFill>
                  <a:schemeClr val="accent6"/>
                </a:solidFill>
                <a:latin typeface="Noto Sans Light"/>
                <a:ea typeface="Noto Sans Light"/>
                <a:cs typeface="Noto Sans Light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795CF598-3E10-5469-7ACB-2808099D0011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two columns" type="twoColTx" userDrawn="1">
  <p:cSld name="TITLE_AND_TWO_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3688320" name="Google Shape;25;p5"/>
          <p:cNvSpPr txBox="1">
            <a:spLocks noGrp="1"/>
          </p:cNvSpPr>
          <p:nvPr>
            <p:ph type="title"/>
          </p:nvPr>
        </p:nvSpPr>
        <p:spPr bwMode="auto">
          <a:xfrm>
            <a:off x="415599" y="390166"/>
            <a:ext cx="11360799" cy="763599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19825917" name="Google Shape;26;p5"/>
          <p:cNvSpPr txBox="1">
            <a:spLocks noGrp="1"/>
          </p:cNvSpPr>
          <p:nvPr>
            <p:ph type="body" idx="1"/>
          </p:nvPr>
        </p:nvSpPr>
        <p:spPr bwMode="auto">
          <a:xfrm>
            <a:off x="415599" y="1536633"/>
            <a:ext cx="5333199" cy="4555199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rmAutofit/>
          </a:bodyPr>
          <a:lstStyle>
            <a:lvl1pPr marL="457200" lvl="0" indent="-31749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79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79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79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79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79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79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79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79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1733765848" name="Google Shape;27;p5"/>
          <p:cNvSpPr txBox="1">
            <a:spLocks noGrp="1"/>
          </p:cNvSpPr>
          <p:nvPr>
            <p:ph type="body" idx="2"/>
          </p:nvPr>
        </p:nvSpPr>
        <p:spPr bwMode="auto">
          <a:xfrm>
            <a:off x="6443198" y="1536633"/>
            <a:ext cx="5333199" cy="4555199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rmAutofit/>
          </a:bodyPr>
          <a:lstStyle>
            <a:lvl1pPr marL="457200" lvl="0" indent="-31749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79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79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79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79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79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79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79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79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566895713" name="Google Shape;28;p5"/>
          <p:cNvSpPr txBox="1">
            <a:spLocks noGrp="1"/>
          </p:cNvSpPr>
          <p:nvPr>
            <p:ph type="sldNum" idx="12"/>
          </p:nvPr>
        </p:nvSpPr>
        <p:spPr bwMode="auto">
          <a:xfrm>
            <a:off x="11320333" y="6241345"/>
            <a:ext cx="731599" cy="524799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38E5F314-E1B0-2078-A756-2ECA3FB06553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only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821781" name="Google Shape;30;p6"/>
          <p:cNvSpPr txBox="1">
            <a:spLocks noGrp="1"/>
          </p:cNvSpPr>
          <p:nvPr>
            <p:ph type="title"/>
          </p:nvPr>
        </p:nvSpPr>
        <p:spPr bwMode="auto">
          <a:xfrm>
            <a:off x="415599" y="390166"/>
            <a:ext cx="11360799" cy="763599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874814872" name="Google Shape;31;p6"/>
          <p:cNvSpPr txBox="1">
            <a:spLocks noGrp="1"/>
          </p:cNvSpPr>
          <p:nvPr>
            <p:ph type="sldNum" idx="12"/>
          </p:nvPr>
        </p:nvSpPr>
        <p:spPr bwMode="auto">
          <a:xfrm>
            <a:off x="11320333" y="6241345"/>
            <a:ext cx="731599" cy="524799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F6AEB99C-1278-163F-C6DC-C922D9BF2C87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0" rtlCol="0" anchor="ctr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6596743" y="6356351"/>
            <a:ext cx="1611086" cy="365125"/>
          </a:xfrm>
          <a:prstGeom prst="rect">
            <a:avLst/>
          </a:prstGeom>
        </p:spPr>
        <p:txBody>
          <a:bodyPr vert="horz" lIns="91440" tIns="45720" rIns="9144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1pPr>
          </a:lstStyle>
          <a:p>
            <a:pPr>
              <a:defRPr/>
            </a:pPr>
            <a:r>
              <a:rPr lang="de-DE"/>
              <a:t>11. Juni 2024</a:t>
            </a:r>
            <a:endParaRPr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609600" y="6356351"/>
            <a:ext cx="4724399" cy="365125"/>
          </a:xfrm>
          <a:prstGeom prst="rect">
            <a:avLst/>
          </a:prstGeom>
        </p:spPr>
        <p:txBody>
          <a:bodyPr vert="horz" lIns="91440" tIns="45720" rIns="9144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1pPr>
          </a:lstStyle>
          <a:p>
            <a:pPr>
              <a:defRPr/>
            </a:pPr>
            <a:r>
              <a:rPr lang="de-DE"/>
              <a:t>Didaktische Metadaten und OER - eine produktive Verbindung!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027229" y="6336397"/>
            <a:ext cx="555171" cy="365125"/>
          </a:xfrm>
          <a:prstGeom prst="rect">
            <a:avLst/>
          </a:prstGeom>
        </p:spPr>
        <p:txBody>
          <a:bodyPr vert="horz" lIns="91440" tIns="45720" rIns="9144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1pPr>
          </a:lstStyle>
          <a:p>
            <a:pPr>
              <a:defRPr/>
            </a:pPr>
            <a:fld id="{EAE2E0A4-D19A-6240-A8D7-E2EA989D2D00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/>
  <p:txStyles>
    <p:titleStyle>
      <a:lvl1pPr algn="ctr" defTabSz="457200">
        <a:spcBef>
          <a:spcPts val="0"/>
        </a:spcBef>
        <a:buNone/>
        <a:defRPr sz="4400">
          <a:solidFill>
            <a:schemeClr val="tx2"/>
          </a:solidFill>
          <a:latin typeface="Open Sans"/>
          <a:ea typeface="+mj-ea"/>
          <a:cs typeface="Open Sans"/>
        </a:defRPr>
      </a:lvl1pPr>
    </p:titleStyle>
    <p:bodyStyle>
      <a:lvl1pPr marL="342900" indent="-342900" algn="l" defTabSz="457200">
        <a:spcBef>
          <a:spcPts val="0"/>
        </a:spcBef>
        <a:buClr>
          <a:schemeClr val="tx2"/>
        </a:buClr>
        <a:buFont typeface="Arial"/>
        <a:buChar char="•"/>
        <a:defRPr sz="2400">
          <a:solidFill>
            <a:schemeClr val="tx2"/>
          </a:solidFill>
          <a:latin typeface="Open Sans"/>
          <a:ea typeface="+mn-ea"/>
          <a:cs typeface="Open Sans"/>
        </a:defRPr>
      </a:lvl1pPr>
      <a:lvl2pPr marL="742950" indent="-285750" algn="l" defTabSz="457200">
        <a:spcBef>
          <a:spcPts val="0"/>
        </a:spcBef>
        <a:buClr>
          <a:schemeClr val="tx2"/>
        </a:buClr>
        <a:buFont typeface="Arial"/>
        <a:buChar char="–"/>
        <a:defRPr sz="2400">
          <a:solidFill>
            <a:schemeClr val="tx2"/>
          </a:solidFill>
          <a:latin typeface="Open Sans"/>
          <a:ea typeface="+mn-ea"/>
          <a:cs typeface="Open Sans"/>
        </a:defRPr>
      </a:lvl2pPr>
      <a:lvl3pPr marL="1143000" indent="-228600" algn="l" defTabSz="457200">
        <a:spcBef>
          <a:spcPts val="0"/>
        </a:spcBef>
        <a:buClr>
          <a:schemeClr val="tx2"/>
        </a:buClr>
        <a:buFont typeface="Arial"/>
        <a:buChar char="•"/>
        <a:defRPr sz="2000">
          <a:solidFill>
            <a:schemeClr val="tx2"/>
          </a:solidFill>
          <a:latin typeface="Open Sans"/>
          <a:ea typeface="+mn-ea"/>
          <a:cs typeface="Open Sans"/>
        </a:defRPr>
      </a:lvl3pPr>
      <a:lvl4pPr marL="1600200" indent="-228600" algn="l" defTabSz="457200">
        <a:spcBef>
          <a:spcPts val="0"/>
        </a:spcBef>
        <a:buClr>
          <a:schemeClr val="tx2"/>
        </a:buClr>
        <a:buFont typeface="Arial"/>
        <a:buChar char="–"/>
        <a:defRPr sz="2000">
          <a:solidFill>
            <a:schemeClr val="tx2"/>
          </a:solidFill>
          <a:latin typeface="Open Sans"/>
          <a:ea typeface="+mn-ea"/>
          <a:cs typeface="Open Sans"/>
        </a:defRPr>
      </a:lvl4pPr>
      <a:lvl5pPr marL="2057400" indent="-228600" algn="l" defTabSz="457200">
        <a:spcBef>
          <a:spcPts val="0"/>
        </a:spcBef>
        <a:buClr>
          <a:schemeClr val="tx2"/>
        </a:buClr>
        <a:buFont typeface="Arial"/>
        <a:buChar char="»"/>
        <a:defRPr sz="1600">
          <a:solidFill>
            <a:schemeClr val="tx2"/>
          </a:solidFill>
          <a:latin typeface="Open Sans"/>
          <a:ea typeface="+mn-ea"/>
          <a:cs typeface="Open Sans"/>
        </a:defRPr>
      </a:lvl5pPr>
      <a:lvl6pPr marL="25146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4714228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415599" y="390166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emiBold"/>
              <a:buNone/>
              <a:defRPr sz="300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68398022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415599" y="1231833"/>
            <a:ext cx="11360799" cy="5009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rmAutofit/>
          </a:bodyPr>
          <a:lstStyle>
            <a:lvl1pPr marL="457200" lvl="0" indent="-3429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"/>
              <a:buChar char="●"/>
              <a:defRPr sz="1800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1pPr>
            <a:lvl2pPr marL="914400" lvl="1" indent="-317499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2pPr>
            <a:lvl3pPr marL="1371600" lvl="2" indent="-317499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3pPr>
            <a:lvl4pPr marL="1828800" lvl="3" indent="-317499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4pPr>
            <a:lvl5pPr marL="2286000" lvl="4" indent="-317499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5pPr>
            <a:lvl6pPr marL="2743200" lvl="5" indent="-317499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6pPr>
            <a:lvl7pPr marL="3200400" lvl="6" indent="-317499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7pPr>
            <a:lvl8pPr marL="3657600" lvl="7" indent="-317499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8pPr>
            <a:lvl9pPr marL="4114800" lvl="8" indent="-317499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52339719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11320333" y="6241345"/>
            <a:ext cx="731599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rmAutofit/>
          </a:bodyPr>
          <a:lstStyle>
            <a:lvl1pPr lvl="0" algn="r">
              <a:buNone/>
              <a:defRPr sz="1000">
                <a:solidFill>
                  <a:schemeClr val="accent6"/>
                </a:solidFill>
                <a:latin typeface="Noto Sans Light"/>
                <a:ea typeface="Noto Sans Light"/>
                <a:cs typeface="Noto Sans Light"/>
              </a:defRPr>
            </a:lvl1pPr>
            <a:lvl2pPr lvl="1" algn="r">
              <a:buNone/>
              <a:defRPr sz="1000">
                <a:solidFill>
                  <a:schemeClr val="accent6"/>
                </a:solidFill>
                <a:latin typeface="Noto Sans Light"/>
                <a:ea typeface="Noto Sans Light"/>
                <a:cs typeface="Noto Sans Light"/>
              </a:defRPr>
            </a:lvl2pPr>
            <a:lvl3pPr lvl="2" algn="r">
              <a:buNone/>
              <a:defRPr sz="1000">
                <a:solidFill>
                  <a:schemeClr val="accent6"/>
                </a:solidFill>
                <a:latin typeface="Noto Sans Light"/>
                <a:ea typeface="Noto Sans Light"/>
                <a:cs typeface="Noto Sans Light"/>
              </a:defRPr>
            </a:lvl3pPr>
            <a:lvl4pPr lvl="3" algn="r">
              <a:buNone/>
              <a:defRPr sz="1000">
                <a:solidFill>
                  <a:schemeClr val="accent6"/>
                </a:solidFill>
                <a:latin typeface="Noto Sans Light"/>
                <a:ea typeface="Noto Sans Light"/>
                <a:cs typeface="Noto Sans Light"/>
              </a:defRPr>
            </a:lvl4pPr>
            <a:lvl5pPr lvl="4" algn="r">
              <a:buNone/>
              <a:defRPr sz="1000">
                <a:solidFill>
                  <a:schemeClr val="accent6"/>
                </a:solidFill>
                <a:latin typeface="Noto Sans Light"/>
                <a:ea typeface="Noto Sans Light"/>
                <a:cs typeface="Noto Sans Light"/>
              </a:defRPr>
            </a:lvl5pPr>
            <a:lvl6pPr lvl="5" algn="r">
              <a:buNone/>
              <a:defRPr sz="1000">
                <a:solidFill>
                  <a:schemeClr val="accent6"/>
                </a:solidFill>
                <a:latin typeface="Noto Sans Light"/>
                <a:ea typeface="Noto Sans Light"/>
                <a:cs typeface="Noto Sans Light"/>
              </a:defRPr>
            </a:lvl6pPr>
            <a:lvl7pPr lvl="6" algn="r">
              <a:buNone/>
              <a:defRPr sz="1000">
                <a:solidFill>
                  <a:schemeClr val="accent6"/>
                </a:solidFill>
                <a:latin typeface="Noto Sans Light"/>
                <a:ea typeface="Noto Sans Light"/>
                <a:cs typeface="Noto Sans Light"/>
              </a:defRPr>
            </a:lvl7pPr>
            <a:lvl8pPr lvl="7" algn="r">
              <a:buNone/>
              <a:defRPr sz="1000">
                <a:solidFill>
                  <a:schemeClr val="accent6"/>
                </a:solidFill>
                <a:latin typeface="Noto Sans Light"/>
                <a:ea typeface="Noto Sans Light"/>
                <a:cs typeface="Noto Sans Light"/>
              </a:defRPr>
            </a:lvl8pPr>
            <a:lvl9pPr lvl="8" algn="r">
              <a:buNone/>
              <a:defRPr sz="1000">
                <a:solidFill>
                  <a:schemeClr val="accent6"/>
                </a:solidFill>
                <a:latin typeface="Noto Sans Light"/>
                <a:ea typeface="Noto Sans Light"/>
                <a:cs typeface="Noto Sans Light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34BC220F-5809-F854-3EBD-0F5E6C2D581C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hf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hyperlink" Target="https://zenodo.org/doi/10.5281/zenodo.10828758" TargetMode="External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doi/10.5281/zenodo.10828758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hyperlink" Target="https://zenodo.org/doi/10.5281/zenodo.1082875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doi/10.5281/zenodo.1082875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kurzlinks.de/dini-ag-kim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zenodo.org/doi/10.5281/zenodo.10828758" TargetMode="External"/><Relationship Id="rId4" Type="http://schemas.openxmlformats.org/officeDocument/2006/relationships/hyperlink" Target="https://metadaten.community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rzelinks.de/didaktische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-teaching.org/" TargetMode="External"/><Relationship Id="rId3" Type="http://schemas.openxmlformats.org/officeDocument/2006/relationships/hyperlink" Target="mailto:manuel.oellers@uni-muenster.de" TargetMode="External"/><Relationship Id="rId7" Type="http://schemas.openxmlformats.org/officeDocument/2006/relationships/hyperlink" Target="mailto:k.trostorff@iwm-tuebingen.de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vcrp.de" TargetMode="External"/><Relationship Id="rId11" Type="http://schemas.openxmlformats.org/officeDocument/2006/relationships/image" Target="../media/image50.png"/><Relationship Id="rId5" Type="http://schemas.openxmlformats.org/officeDocument/2006/relationships/hyperlink" Target="http://reder-knerr@vcrp.de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www.uni-muenster.de/PsyIPBE/index.html" TargetMode="Externa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hyperlink" Target="https://orcid.org/0000-0002-1580-8841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kidata.org/wiki/Property:P206" TargetMode="External"/><Relationship Id="rId3" Type="http://schemas.openxmlformats.org/officeDocument/2006/relationships/hyperlink" Target="https://www.wikidata.org/wiki/Property:P275" TargetMode="External"/><Relationship Id="rId7" Type="http://schemas.openxmlformats.org/officeDocument/2006/relationships/hyperlink" Target="https://www.wikidata.org/wiki/Property:P57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ikidata.org/wiki/Q3806" TargetMode="External"/><Relationship Id="rId11" Type="http://schemas.openxmlformats.org/officeDocument/2006/relationships/image" Target="../media/image10.jpg"/><Relationship Id="rId5" Type="http://schemas.openxmlformats.org/officeDocument/2006/relationships/hyperlink" Target="https://www.wikidata.org/wiki/Q6938433" TargetMode="External"/><Relationship Id="rId10" Type="http://schemas.openxmlformats.org/officeDocument/2006/relationships/hyperlink" Target="https://www.wikidata.org/wiki/Property:P625" TargetMode="External"/><Relationship Id="rId4" Type="http://schemas.openxmlformats.org/officeDocument/2006/relationships/hyperlink" Target="https://www.wikidata.org/wiki/Property:P180" TargetMode="External"/><Relationship Id="rId9" Type="http://schemas.openxmlformats.org/officeDocument/2006/relationships/hyperlink" Target="https://www.wikidata.org/wiki/Q1673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hyperlink" Target="https://zenodo.org/doi/10.5281/zenodo.10828758" TargetMode="Externa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280962" y="4170045"/>
            <a:ext cx="11679509" cy="704447"/>
          </a:xfrm>
        </p:spPr>
        <p:txBody>
          <a:bodyPr/>
          <a:lstStyle/>
          <a:p>
            <a:pPr>
              <a:defRPr/>
            </a:pPr>
            <a:r>
              <a:rPr lang="de-DE" sz="4800"/>
              <a:t>Didaktische Metadaten und OER</a:t>
            </a:r>
            <a:endParaRPr sz="480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280962" y="4938444"/>
            <a:ext cx="11498780" cy="71096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3600">
                <a:solidFill>
                  <a:schemeClr val="bg1"/>
                </a:solidFill>
              </a:rPr>
              <a:t>Eine produktive Verbindung!</a:t>
            </a:r>
            <a:endParaRPr lang="de-DE" sz="480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203962" y="1216088"/>
            <a:ext cx="4099890" cy="540718"/>
          </a:xfrm>
        </p:spPr>
        <p:txBody>
          <a:bodyPr/>
          <a:lstStyle/>
          <a:p>
            <a:pPr>
              <a:defRPr/>
            </a:pPr>
            <a:r>
              <a:rPr lang="de-DE" sz="1800">
                <a:solidFill>
                  <a:schemeClr val="bg1"/>
                </a:solidFill>
              </a:rPr>
              <a:t>Offen und intelligent </a:t>
            </a:r>
            <a:endParaRPr sz="1800"/>
          </a:p>
          <a:p>
            <a:pPr>
              <a:defRPr/>
            </a:pPr>
            <a:r>
              <a:rPr lang="de-DE" sz="1800">
                <a:solidFill>
                  <a:schemeClr val="bg1"/>
                </a:solidFill>
              </a:rPr>
              <a:t>– innovative Wege der Hochschullehre</a:t>
            </a:r>
            <a:endParaRPr sz="1800"/>
          </a:p>
          <a:p>
            <a:pPr>
              <a:defRPr/>
            </a:pPr>
            <a:r>
              <a:rPr lang="de-DE" sz="1800" i="1">
                <a:solidFill>
                  <a:schemeClr val="bg1"/>
                </a:solidFill>
              </a:rPr>
              <a:t>KNOER- Jahrestagung 2024, Tübingen</a:t>
            </a:r>
            <a:endParaRPr sz="1800"/>
          </a:p>
          <a:p>
            <a:pPr>
              <a:defRPr/>
            </a:pPr>
            <a:endParaRPr lang="de-DE" sz="1800"/>
          </a:p>
          <a:p>
            <a:pPr>
              <a:defRPr/>
            </a:pPr>
            <a:endParaRPr lang="de-DE" sz="1800" b="1">
              <a:solidFill>
                <a:schemeClr val="bg1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39162" y="719596"/>
            <a:ext cx="3737272" cy="396856"/>
          </a:xfrm>
        </p:spPr>
        <p:txBody>
          <a:bodyPr/>
          <a:lstStyle/>
          <a:p>
            <a:pPr>
              <a:defRPr/>
            </a:pPr>
            <a:r>
              <a:rPr lang="de-DE" sz="1800" b="0"/>
              <a:t>11. Juni 2024, 9:30-11:00 Uhr</a:t>
            </a:r>
            <a:endParaRPr sz="1800" b="0"/>
          </a:p>
        </p:txBody>
      </p:sp>
      <p:grpSp>
        <p:nvGrpSpPr>
          <p:cNvPr id="6" name="Gruppieren 5"/>
          <p:cNvGrpSpPr/>
          <p:nvPr/>
        </p:nvGrpSpPr>
        <p:grpSpPr bwMode="auto">
          <a:xfrm>
            <a:off x="7443023" y="268281"/>
            <a:ext cx="2209295" cy="972959"/>
            <a:chOff x="0" y="0"/>
            <a:chExt cx="2209295" cy="972959"/>
          </a:xfrm>
        </p:grpSpPr>
        <p:sp>
          <p:nvSpPr>
            <p:cNvPr id="8" name="Rechteck 7"/>
            <p:cNvSpPr/>
            <p:nvPr/>
          </p:nvSpPr>
          <p:spPr bwMode="auto">
            <a:xfrm>
              <a:off x="0" y="0"/>
              <a:ext cx="2209295" cy="9729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800">
                <a:latin typeface="Open Sans"/>
                <a:ea typeface="Open Sans"/>
                <a:cs typeface="Open Sans"/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22618" y="85597"/>
              <a:ext cx="1964055" cy="787403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965462028" name="Grafik 196546202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63004" y="268281"/>
            <a:ext cx="2301772" cy="976385"/>
          </a:xfrm>
          <a:prstGeom prst="rect">
            <a:avLst/>
          </a:prstGeom>
        </p:spPr>
      </p:pic>
      <p:grpSp>
        <p:nvGrpSpPr>
          <p:cNvPr id="16" name="Gruppieren 15"/>
          <p:cNvGrpSpPr/>
          <p:nvPr/>
        </p:nvGrpSpPr>
        <p:grpSpPr bwMode="auto">
          <a:xfrm>
            <a:off x="9731062" y="262927"/>
            <a:ext cx="2211152" cy="987091"/>
            <a:chOff x="0" y="0"/>
            <a:chExt cx="2211152" cy="987091"/>
          </a:xfrm>
        </p:grpSpPr>
        <p:sp>
          <p:nvSpPr>
            <p:cNvPr id="1369259833" name="Rechteck 1369259832"/>
            <p:cNvSpPr/>
            <p:nvPr/>
          </p:nvSpPr>
          <p:spPr bwMode="auto">
            <a:xfrm>
              <a:off x="0" y="0"/>
              <a:ext cx="2211152" cy="987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pic>
          <p:nvPicPr>
            <p:cNvPr id="642283789" name="Grafik 642283788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/>
          </p:blipFill>
          <p:spPr bwMode="auto">
            <a:xfrm>
              <a:off x="144389" y="175500"/>
              <a:ext cx="1922373" cy="514437"/>
            </a:xfrm>
            <a:prstGeom prst="rect">
              <a:avLst/>
            </a:prstGeom>
          </p:spPr>
        </p:pic>
      </p:grpSp>
      <p:pic>
        <p:nvPicPr>
          <p:cNvPr id="969687166" name="Grafik 96968716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063004" y="1321144"/>
            <a:ext cx="580817" cy="87132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 bwMode="auto">
          <a:xfrm>
            <a:off x="5718051" y="1552030"/>
            <a:ext cx="1723115" cy="64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de-DE" sz="1800">
                <a:solidFill>
                  <a:prstClr val="white"/>
                </a:solidFill>
                <a:latin typeface="Open Sans"/>
              </a:rPr>
              <a:t>Constanze Reder-Knerr </a:t>
            </a:r>
            <a:endParaRPr lang="de-DE" sz="1800"/>
          </a:p>
        </p:txBody>
      </p:sp>
      <p:sp>
        <p:nvSpPr>
          <p:cNvPr id="11" name="Textfeld 10"/>
          <p:cNvSpPr txBox="1"/>
          <p:nvPr/>
        </p:nvSpPr>
        <p:spPr bwMode="auto">
          <a:xfrm>
            <a:off x="8094001" y="1552030"/>
            <a:ext cx="1631776" cy="64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de-DE" sz="1800" b="0">
                <a:solidFill>
                  <a:prstClr val="white"/>
                </a:solidFill>
                <a:latin typeface="Open Sans"/>
              </a:rPr>
              <a:t>Katharina Trostorff</a:t>
            </a:r>
            <a:endParaRPr sz="1200" b="1"/>
          </a:p>
        </p:txBody>
      </p:sp>
      <p:pic>
        <p:nvPicPr>
          <p:cNvPr id="13" name="Grafik 12" descr="Ein Bild, das Menschliches Gesicht, Person, Lächeln, Kleidung enthält.&#10;&#10;Automatisch generierte Beschreibung"/>
          <p:cNvPicPr>
            <a:picLocks noChangeAspect="1"/>
          </p:cNvPicPr>
          <p:nvPr/>
        </p:nvPicPr>
        <p:blipFill>
          <a:blip r:embed="rId8"/>
          <a:srcRect l="6568" t="6395" r="9331"/>
          <a:stretch/>
        </p:blipFill>
        <p:spPr bwMode="auto">
          <a:xfrm>
            <a:off x="7441166" y="1321144"/>
            <a:ext cx="580816" cy="871325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 bwMode="auto">
          <a:xfrm>
            <a:off x="10587140" y="1552028"/>
            <a:ext cx="1371058" cy="64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de-DE" sz="1800" b="0">
                <a:solidFill>
                  <a:prstClr val="white"/>
                </a:solidFill>
                <a:latin typeface="Open Sans"/>
              </a:rPr>
              <a:t>Manuel Oellers</a:t>
            </a:r>
            <a:endParaRPr sz="1800" b="0"/>
          </a:p>
        </p:txBody>
      </p:sp>
      <p:pic>
        <p:nvPicPr>
          <p:cNvPr id="346687739" name="Grafik 346687738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9725776" y="1321143"/>
            <a:ext cx="920554" cy="871325"/>
          </a:xfrm>
          <a:prstGeom prst="rect">
            <a:avLst/>
          </a:prstGeom>
        </p:spPr>
      </p:pic>
      <p:sp>
        <p:nvSpPr>
          <p:cNvPr id="7" name="Textplatzhalter 3"/>
          <p:cNvSpPr txBox="1"/>
          <p:nvPr/>
        </p:nvSpPr>
        <p:spPr bwMode="auto">
          <a:xfrm>
            <a:off x="413530" y="6287352"/>
            <a:ext cx="11528684" cy="2644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Arial"/>
              <a:buNone/>
              <a:defRPr sz="1600" b="0">
                <a:solidFill>
                  <a:schemeClr val="tx2"/>
                </a:solidFill>
                <a:latin typeface="+mj-lt"/>
                <a:ea typeface="+mn-ea"/>
                <a:cs typeface="Open Sans"/>
              </a:defRPr>
            </a:lvl1pPr>
            <a:lvl2pPr marL="457200" indent="0" algn="l" defTabSz="457200">
              <a:spcBef>
                <a:spcPts val="0"/>
              </a:spcBef>
              <a:buClr>
                <a:schemeClr val="tx2"/>
              </a:buClr>
              <a:buFont typeface="Arial"/>
              <a:buNone/>
              <a:defRPr sz="24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914400" indent="0" algn="l" defTabSz="457200">
              <a:spcBef>
                <a:spcPts val="0"/>
              </a:spcBef>
              <a:buClr>
                <a:schemeClr val="tx2"/>
              </a:buClr>
              <a:buFont typeface="Arial"/>
              <a:buNone/>
              <a:defRPr sz="20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1371600" indent="0" algn="l" defTabSz="457200">
              <a:spcBef>
                <a:spcPts val="0"/>
              </a:spcBef>
              <a:buClr>
                <a:schemeClr val="tx2"/>
              </a:buClr>
              <a:buFont typeface="Arial"/>
              <a:buNone/>
              <a:defRPr sz="20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1828800" indent="0" algn="l" defTabSz="457200">
              <a:spcBef>
                <a:spcPts val="0"/>
              </a:spcBef>
              <a:buClr>
                <a:schemeClr val="tx2"/>
              </a:buClr>
              <a:buFont typeface="Arial"/>
              <a:buNone/>
              <a:defRPr sz="16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900">
                <a:solidFill>
                  <a:schemeClr val="bg1"/>
                </a:solidFill>
              </a:rPr>
              <a:t>CC-BY 4.0 de </a:t>
            </a:r>
            <a:endParaRPr/>
          </a:p>
          <a:p>
            <a:pPr>
              <a:defRPr/>
            </a:pPr>
            <a:r>
              <a:rPr lang="de-DE" sz="900" i="1">
                <a:solidFill>
                  <a:schemeClr val="bg1"/>
                </a:solidFill>
              </a:rPr>
              <a:t>by</a:t>
            </a:r>
            <a:r>
              <a:rPr lang="de-DE" sz="900">
                <a:solidFill>
                  <a:schemeClr val="bg1"/>
                </a:solidFill>
              </a:rPr>
              <a:t> Constanze Reder-Knerr, Katharina Trostorff, Manuel Oellers (2024): Didaktische Metadaten und OER – eine produktive Verbindung! Workshop auf der Jahrestagung des </a:t>
            </a:r>
            <a:br>
              <a:rPr lang="de-DE" sz="900">
                <a:solidFill>
                  <a:schemeClr val="bg1"/>
                </a:solidFill>
              </a:rPr>
            </a:br>
            <a:r>
              <a:rPr lang="de-DE" sz="900">
                <a:solidFill>
                  <a:schemeClr val="bg1"/>
                </a:solidFill>
              </a:rPr>
              <a:t>Kooperationsnetzwerks OER-förderliche Dienste und –Infrastrukturen (KNOER) am 11. Juni 2024 in Tübingen.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6934939" name="Google Shape;68;p14"/>
          <p:cNvSpPr txBox="1">
            <a:spLocks noGrp="1"/>
          </p:cNvSpPr>
          <p:nvPr>
            <p:ph type="title"/>
          </p:nvPr>
        </p:nvSpPr>
        <p:spPr bwMode="auto">
          <a:xfrm>
            <a:off x="98097" y="390163"/>
            <a:ext cx="11360798" cy="763598"/>
          </a:xfrm>
          <a:prstGeom prst="rect">
            <a:avLst/>
          </a:prstGeom>
        </p:spPr>
        <p:txBody>
          <a:bodyPr spcFirstLastPara="1" vertOverflow="overflow" horzOverflow="overflow" vert="horz" wrap="square" lIns="91422" tIns="91422" rIns="91422" bIns="91422" numCol="1" spcCol="0" rtlCol="0" fromWordArt="0" anchor="t" anchorCtr="0" forceAA="0" compatLnSpc="0">
            <a:norm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" sz="2800" b="1">
                <a:ln w="12699">
                  <a:solidFill>
                    <a:schemeClr val="accent1">
                      <a:lumMod val="50000"/>
                      <a:alpha val="24999"/>
                    </a:schemeClr>
                  </a:solidFill>
                  <a:prstDash val="solid"/>
                </a:ln>
                <a:latin typeface="Open Sans"/>
                <a:ea typeface="Open Sans"/>
                <a:cs typeface="Open Sans"/>
              </a:rPr>
              <a:t>Nutzungsszenarien </a:t>
            </a:r>
            <a:r>
              <a:rPr lang="de" sz="2600" b="0">
                <a:ln w="12699">
                  <a:solidFill>
                    <a:schemeClr val="accent1">
                      <a:lumMod val="50000"/>
                      <a:alpha val="24999"/>
                    </a:schemeClr>
                  </a:solidFill>
                  <a:prstDash val="solid"/>
                </a:ln>
                <a:latin typeface="Open Sans"/>
                <a:ea typeface="Open Sans"/>
                <a:cs typeface="Open Sans"/>
              </a:rPr>
              <a:t>mit (didaktischen) Metadaten </a:t>
            </a:r>
            <a:r>
              <a:rPr lang="de" sz="2000" b="0">
                <a:ln w="12699">
                  <a:solidFill>
                    <a:schemeClr val="accent1">
                      <a:lumMod val="50000"/>
                      <a:alpha val="24999"/>
                    </a:schemeClr>
                  </a:solidFill>
                  <a:prstDash val="solid"/>
                </a:ln>
                <a:latin typeface="Open Sans"/>
                <a:ea typeface="Open Sans"/>
                <a:cs typeface="Open Sans"/>
              </a:rPr>
              <a:t>(exemplarisch)</a:t>
            </a:r>
            <a:endParaRPr sz="2600" b="0">
              <a:ln w="12699">
                <a:solidFill>
                  <a:schemeClr val="accent1">
                    <a:lumMod val="50000"/>
                    <a:alpha val="24999"/>
                  </a:schemeClr>
                </a:solidFill>
                <a:prstDash val="solid"/>
              </a:ln>
              <a:latin typeface="Open Sans"/>
              <a:cs typeface="Open Sans"/>
            </a:endParaRPr>
          </a:p>
        </p:txBody>
      </p:sp>
      <p:sp>
        <p:nvSpPr>
          <p:cNvPr id="1438385637" name="Google Shape;69;p14"/>
          <p:cNvSpPr txBox="1">
            <a:spLocks noGrp="1"/>
          </p:cNvSpPr>
          <p:nvPr>
            <p:ph type="body" idx="1"/>
          </p:nvPr>
        </p:nvSpPr>
        <p:spPr bwMode="auto">
          <a:xfrm flipV="1">
            <a:off x="415597" y="1170870"/>
            <a:ext cx="11636330" cy="60959"/>
          </a:xfrm>
          <a:prstGeom prst="rect">
            <a:avLst/>
          </a:prstGeom>
        </p:spPr>
        <p:txBody>
          <a:bodyPr spcFirstLastPara="1" vertOverflow="overflow" horzOverflow="overflow" vert="horz" wrap="square" lIns="91422" tIns="91422" rIns="91422" bIns="91422" numCol="1" spcCol="0" rtlCol="0" fromWordArt="0" anchor="t" anchorCtr="0" forceAA="0" compatLnSpc="0">
            <a:normAutofit fontScale="25000" lnSpcReduction="15000"/>
          </a:bodyPr>
          <a:lstStyle/>
          <a:p>
            <a:pPr marL="114298" indent="0">
              <a:buClr>
                <a:schemeClr val="dk1"/>
              </a:buClr>
              <a:buSzPts val="1800"/>
              <a:buFont typeface="Noto Sans"/>
              <a:buNone/>
              <a:defRPr/>
            </a:pPr>
            <a:r>
              <a:t> </a:t>
            </a:r>
          </a:p>
        </p:txBody>
      </p:sp>
      <p:sp>
        <p:nvSpPr>
          <p:cNvPr id="599097171" name="Google Shape;70;p14"/>
          <p:cNvSpPr txBox="1">
            <a:spLocks noGrp="1"/>
          </p:cNvSpPr>
          <p:nvPr>
            <p:ph type="sldNum" idx="12"/>
          </p:nvPr>
        </p:nvSpPr>
        <p:spPr bwMode="auto">
          <a:xfrm>
            <a:off x="11320330" y="6241343"/>
            <a:ext cx="731598" cy="524798"/>
          </a:xfrm>
          <a:prstGeom prst="rect">
            <a:avLst/>
          </a:prstGeom>
        </p:spPr>
        <p:txBody>
          <a:bodyPr spcFirstLastPara="1" wrap="square" lIns="91422" tIns="91422" rIns="91422" bIns="91422" anchor="ctr" anchorCtr="0">
            <a:norm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828817A1-8D54-3707-F66F-2012FB77704D}" type="slidenum">
              <a:rPr lang="de"/>
              <a:t>10</a:t>
            </a:fld>
            <a:endParaRPr/>
          </a:p>
        </p:txBody>
      </p:sp>
      <p:graphicFrame>
        <p:nvGraphicFramePr>
          <p:cNvPr id="2102022491" name="Tabelle 2102022490"/>
          <p:cNvGraphicFramePr>
            <a:graphicFrameLocks/>
          </p:cNvGraphicFramePr>
          <p:nvPr/>
        </p:nvGraphicFramePr>
        <p:xfrm>
          <a:off x="261279" y="1132888"/>
          <a:ext cx="11729144" cy="5026610"/>
        </p:xfrm>
        <a:graphic>
          <a:graphicData uri="http://schemas.openxmlformats.org/drawingml/2006/table">
            <a:tbl>
              <a:tblPr firstCol="1" bandRow="1">
                <a:tableStyleId>{17292A2E-F333-43FB-9621-5CBBE7FDCDCB}</a:tableStyleId>
              </a:tblPr>
              <a:tblGrid>
                <a:gridCol w="3035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3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9626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800" b="1">
                          <a:latin typeface="Open Sans"/>
                          <a:ea typeface="Open Sans"/>
                          <a:cs typeface="Open Sans"/>
                        </a:rPr>
                        <a:t>Nutzungsszenario</a:t>
                      </a:r>
                      <a:endParaRPr/>
                    </a:p>
                  </a:txBody>
                  <a:tcPr anchor="ctr">
                    <a:lnR w="6348" algn="ctr">
                      <a:solidFill>
                        <a:schemeClr val="accent4">
                          <a:lumMod val="75000"/>
                        </a:schemeClr>
                      </a:solidFill>
                    </a:ln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800" b="1">
                          <a:latin typeface="Open Sans"/>
                          <a:ea typeface="Open Sans"/>
                          <a:cs typeface="Open Sans"/>
                        </a:rPr>
                        <a:t>Exemplarische Fragestellungen</a:t>
                      </a:r>
                      <a:endParaRPr/>
                    </a:p>
                  </a:txBody>
                  <a:tcPr anchor="ctr">
                    <a:lnL w="6348" algn="ctr">
                      <a:solidFill>
                        <a:schemeClr val="accent4">
                          <a:lumMod val="75000"/>
                        </a:schemeClr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998">
                <a:tc>
                  <a:txBody>
                    <a:bodyPr/>
                    <a:lstStyle/>
                    <a:p>
                      <a:pPr marL="217792" indent="-217792">
                        <a:buAutoNum type="arabicPeriod"/>
                        <a:defRPr/>
                      </a:pPr>
                      <a:r>
                        <a:rPr sz="1600">
                          <a:latin typeface="Open Sans"/>
                          <a:ea typeface="Open Sans"/>
                          <a:cs typeface="Open Sans"/>
                        </a:rPr>
                        <a:t>Lehr-/Lernangebote finden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anchor="ctr">
                    <a:lnR w="6348" algn="ctr">
                      <a:solidFill>
                        <a:schemeClr val="accent4">
                          <a:lumMod val="75000"/>
                        </a:schemeClr>
                      </a:solidFill>
                    </a:ln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9820" indent="-239820">
                        <a:buFont typeface="Arial"/>
                        <a:buChar char="•"/>
                        <a:defRPr/>
                      </a:pPr>
                      <a:r>
                        <a:rPr lang="en-US" sz="1500" b="0" i="0" u="none" strike="noStrike" cap="none" spc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Wie finde ich geeignete, adaptierbare, qualitative, (...) Ressourcen zur freien Verwendung?</a:t>
                      </a:r>
                      <a:endParaRPr sz="1500" b="0" i="0" u="none" strike="noStrike" cap="none" spc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  <a:p>
                      <a:pPr marL="239820" indent="-239820">
                        <a:buFont typeface="Arial"/>
                        <a:buChar char="•"/>
                        <a:defRPr/>
                      </a:pPr>
                      <a:r>
                        <a:rPr lang="en-US" sz="1500" b="0" i="0" u="none" strike="noStrike" cap="none" spc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Wie gestalte ich nutzungsfreundliche Plattformfunktionen, z.B. Suchzugänge und Filter?</a:t>
                      </a:r>
                      <a:endParaRPr sz="1500">
                        <a:latin typeface="Open Sans"/>
                        <a:cs typeface="Open Sans"/>
                      </a:endParaRPr>
                    </a:p>
                  </a:txBody>
                  <a:tcPr anchor="ctr">
                    <a:lnL w="6348" algn="ctr">
                      <a:solidFill>
                        <a:schemeClr val="accent4">
                          <a:lumMod val="75000"/>
                        </a:schemeClr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3928">
                <a:tc>
                  <a:txBody>
                    <a:bodyPr/>
                    <a:lstStyle/>
                    <a:p>
                      <a:pPr marL="217792" marR="0" indent="-217792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 startAt="2"/>
                        <a:defRPr/>
                      </a:pPr>
                      <a:r>
                        <a:rPr sz="1600">
                          <a:latin typeface="Open Sans"/>
                          <a:ea typeface="Open Sans"/>
                          <a:cs typeface="Open Sans"/>
                        </a:rPr>
                        <a:t>Bildungsplattformen vernetzen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anchor="ctr">
                    <a:lnR w="6348" algn="ctr">
                      <a:solidFill>
                        <a:schemeClr val="accent4">
                          <a:lumMod val="75000"/>
                        </a:schemeClr>
                      </a:solidFill>
                    </a:ln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9820" indent="-239820">
                        <a:buFont typeface="Arial"/>
                        <a:buChar char="•"/>
                        <a:defRPr/>
                      </a:pPr>
                      <a:r>
                        <a:rPr lang="en-US" sz="1500" b="0" i="0" u="none" strike="noStrike" cap="none" spc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Wie begleite ich Lernende fortwährend auf verschiedenen Stationen ihres Bildungswegs? </a:t>
                      </a:r>
                      <a:endParaRPr sz="1500" b="0" i="0" u="none" strike="noStrike" cap="none" spc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  <a:p>
                      <a:pPr marL="239820" indent="-239820">
                        <a:buFont typeface="Arial"/>
                        <a:buChar char="•"/>
                        <a:defRPr/>
                      </a:pPr>
                      <a:r>
                        <a:rPr lang="en-US" sz="1500" b="0" i="0" u="none" strike="noStrike" cap="none" spc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Wie gestalte ich interoperable Bildungsplattformen, z.B. Austausch von Lernfortschritten? </a:t>
                      </a:r>
                      <a:endParaRPr sz="1500" b="0" i="0" u="none" strike="noStrike" cap="none" spc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  <a:p>
                      <a:pPr marL="239820" indent="-239820">
                        <a:buFont typeface="Arial"/>
                        <a:buChar char="•"/>
                        <a:defRPr/>
                      </a:pPr>
                      <a:r>
                        <a:rPr lang="en-US" sz="1500" b="0" i="0" u="none" strike="noStrike" cap="none" spc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Wie gehe ich mit der Heterogenität und Dezentralität der Bildungslandschaft um?</a:t>
                      </a:r>
                      <a:endParaRPr sz="1500">
                        <a:latin typeface="Open Sans"/>
                        <a:cs typeface="Open Sans"/>
                      </a:endParaRPr>
                    </a:p>
                  </a:txBody>
                  <a:tcPr anchor="ctr">
                    <a:lnL w="6348" algn="ctr">
                      <a:solidFill>
                        <a:schemeClr val="accent4">
                          <a:lumMod val="75000"/>
                        </a:schemeClr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3101">
                <a:tc>
                  <a:txBody>
                    <a:bodyPr/>
                    <a:lstStyle/>
                    <a:p>
                      <a:pPr marL="217792" marR="0" indent="-217792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 startAt="3"/>
                        <a:defRPr/>
                      </a:pPr>
                      <a:r>
                        <a:rPr sz="1600">
                          <a:latin typeface="Open Sans"/>
                          <a:ea typeface="Open Sans"/>
                          <a:cs typeface="Open Sans"/>
                        </a:rPr>
                        <a:t>Lehr-/Lernmuster erfassen </a:t>
                      </a:r>
                      <a:r>
                        <a:rPr sz="1600" b="0">
                          <a:latin typeface="Open Sans"/>
                          <a:ea typeface="Open Sans"/>
                          <a:cs typeface="Open Sans"/>
                        </a:rPr>
                        <a:t>(Didaktische Pattern / Entwurfsmuster)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anchor="ctr">
                    <a:lnR w="6348" algn="ctr">
                      <a:solidFill>
                        <a:schemeClr val="accent4">
                          <a:lumMod val="75000"/>
                        </a:schemeClr>
                      </a:solidFill>
                    </a:ln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9820" indent="-239820">
                        <a:buFont typeface="Arial"/>
                        <a:buChar char="•"/>
                        <a:defRPr/>
                      </a:pPr>
                      <a:r>
                        <a:rPr lang="en-US" sz="1500" b="0" i="0" u="none" strike="noStrike" cap="none" spc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Wie stelle ich Lösungen für wiederkehrende didaktische Situationen bereit? </a:t>
                      </a:r>
                      <a:endParaRPr sz="1500" b="0" i="0" u="none" strike="noStrike" cap="none" spc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  <a:p>
                      <a:pPr marL="239820" indent="-239820">
                        <a:buFont typeface="Arial"/>
                        <a:buChar char="•"/>
                        <a:defRPr/>
                      </a:pPr>
                      <a:r>
                        <a:rPr lang="en-US" sz="1500" b="0" i="0" u="none" strike="noStrike" cap="none" spc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Wie erkenne ich Wirkungs- und Einflussfaktoren einzelner didaktischer Muster? </a:t>
                      </a:r>
                      <a:endParaRPr sz="1500" b="0" i="0" u="none" strike="noStrike" cap="none" spc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  <a:p>
                      <a:pPr marL="239820" indent="-239820">
                        <a:buFont typeface="Arial"/>
                        <a:buChar char="•"/>
                        <a:defRPr/>
                      </a:pPr>
                      <a:r>
                        <a:rPr lang="en-US" sz="1500" b="0" i="0" u="none" strike="noStrike" cap="none" spc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Wie können Entwurfsmuster aufbereitet werden, um didaktische Planungen zu unterstützen?</a:t>
                      </a:r>
                      <a:endParaRPr sz="1500">
                        <a:latin typeface="Open Sans"/>
                        <a:cs typeface="Open Sans"/>
                      </a:endParaRPr>
                    </a:p>
                  </a:txBody>
                  <a:tcPr anchor="ctr">
                    <a:lnL w="6348" algn="ctr">
                      <a:solidFill>
                        <a:schemeClr val="accent4">
                          <a:lumMod val="75000"/>
                        </a:schemeClr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4068">
                <a:tc>
                  <a:txBody>
                    <a:bodyPr/>
                    <a:lstStyle/>
                    <a:p>
                      <a:pPr marL="217792" marR="0" indent="-217792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 startAt="4"/>
                        <a:defRPr/>
                      </a:pPr>
                      <a:r>
                        <a:rPr sz="1600">
                          <a:latin typeface="Open Sans"/>
                          <a:ea typeface="Open Sans"/>
                          <a:cs typeface="Open Sans"/>
                        </a:rPr>
                        <a:t>Lerndiagnostik / –förderung durchführen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anchor="ctr">
                    <a:lnR w="6348" algn="ctr">
                      <a:solidFill>
                        <a:schemeClr val="accent4">
                          <a:lumMod val="75000"/>
                        </a:schemeClr>
                      </a:solidFill>
                    </a:ln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9820" indent="-239820">
                        <a:buFont typeface="Arial"/>
                        <a:buChar char="•"/>
                        <a:defRPr/>
                      </a:pPr>
                      <a:r>
                        <a:rPr lang="en-US" sz="1500" b="0" i="0" u="none" strike="noStrike" cap="none" spc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Wie nutze ich Metadaten zur (prozessbasierten) Diagnostik von Lernständen? </a:t>
                      </a:r>
                      <a:endParaRPr sz="1500" b="0" i="0" u="none" strike="noStrike" cap="none" spc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  <a:p>
                      <a:pPr marL="239820" indent="-239820">
                        <a:buFont typeface="Arial"/>
                        <a:buChar char="•"/>
                        <a:defRPr/>
                      </a:pPr>
                      <a:r>
                        <a:rPr lang="en-US" sz="1500" b="0" i="0" u="none" strike="noStrike" cap="none" spc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Wie kann ich Metadaten zur Unterstützung des (eigenen) Lernprozesses verwenden?</a:t>
                      </a:r>
                      <a:endParaRPr sz="1500" b="0" i="0" u="none" strike="noStrike" cap="none" spc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>
                    <a:lnL w="6348" algn="ctr">
                      <a:solidFill>
                        <a:schemeClr val="accent4">
                          <a:lumMod val="75000"/>
                        </a:schemeClr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889">
                <a:tc>
                  <a:txBody>
                    <a:bodyPr/>
                    <a:lstStyle/>
                    <a:p>
                      <a:pPr marL="217792" marR="0" indent="-217792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 startAt="5"/>
                        <a:defRPr/>
                      </a:pPr>
                      <a:r>
                        <a:rPr sz="1600">
                          <a:latin typeface="Open Sans"/>
                          <a:ea typeface="Open Sans"/>
                          <a:cs typeface="Open Sans"/>
                        </a:rPr>
                        <a:t>Lernpfade entwickeln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anchor="ctr">
                    <a:lnR w="6348" algn="ctr">
                      <a:solidFill>
                        <a:schemeClr val="accent4">
                          <a:lumMod val="75000"/>
                        </a:schemeClr>
                      </a:solidFill>
                    </a:ln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9820" indent="-239820">
                        <a:buFont typeface="Arial"/>
                        <a:buChar char="•"/>
                        <a:defRPr/>
                      </a:pPr>
                      <a:r>
                        <a:rPr lang="en-US" sz="1500" b="0" i="0" u="none" strike="noStrike" cap="none" spc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Wie stelle ich individuelle, adaptive Lernpfade und Lernunterstützung bereit?</a:t>
                      </a:r>
                      <a:endParaRPr sz="1500">
                        <a:latin typeface="Open Sans"/>
                        <a:cs typeface="Open Sans"/>
                      </a:endParaRPr>
                    </a:p>
                  </a:txBody>
                  <a:tcPr anchor="ctr">
                    <a:lnL w="6348" algn="ctr">
                      <a:solidFill>
                        <a:schemeClr val="accent4">
                          <a:lumMod val="75000"/>
                        </a:schemeClr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56353216" name="Google Shape;501;p28"/>
          <p:cNvSpPr txBox="1">
            <a:spLocks noGrp="1"/>
          </p:cNvSpPr>
          <p:nvPr>
            <p:ph type="title"/>
          </p:nvPr>
        </p:nvSpPr>
        <p:spPr bwMode="auto">
          <a:xfrm>
            <a:off x="105153" y="319609"/>
            <a:ext cx="11360798" cy="763598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22" tIns="91422" rIns="91422" bIns="91422" numCol="1" spcCol="0" rtlCol="0" fromWordArt="0" anchor="t" anchorCtr="0" forceAA="0" compatLnSpc="0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  <a:defRPr/>
            </a:pPr>
            <a:r>
              <a:rPr lang="de-DE" sz="2800" b="1">
                <a:ln w="12699">
                  <a:solidFill>
                    <a:schemeClr val="accent1">
                      <a:lumMod val="50000"/>
                      <a:alpha val="24999"/>
                    </a:schemeClr>
                  </a:solidFill>
                  <a:prstDash val="solid"/>
                </a:ln>
                <a:latin typeface="Open Sans"/>
                <a:ea typeface="Open Sans"/>
                <a:cs typeface="Open Sans"/>
              </a:rPr>
              <a:t>Lernprozesse und Lernumgebungen</a:t>
            </a:r>
            <a:endParaRPr sz="2800" b="1">
              <a:ln w="12699">
                <a:solidFill>
                  <a:schemeClr val="accent1">
                    <a:lumMod val="50000"/>
                    <a:alpha val="24999"/>
                  </a:schemeClr>
                </a:solidFill>
                <a:prstDash val="solid"/>
              </a:ln>
              <a:latin typeface="Open Sans"/>
              <a:cs typeface="Open Sans"/>
            </a:endParaRPr>
          </a:p>
        </p:txBody>
      </p:sp>
      <p:sp>
        <p:nvSpPr>
          <p:cNvPr id="1726355888" name="Google Shape;502;p28"/>
          <p:cNvSpPr txBox="1">
            <a:spLocks noGrp="1"/>
          </p:cNvSpPr>
          <p:nvPr>
            <p:ph type="sldNum" idx="12"/>
          </p:nvPr>
        </p:nvSpPr>
        <p:spPr bwMode="auto">
          <a:xfrm>
            <a:off x="11320330" y="6241343"/>
            <a:ext cx="731598" cy="524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ctr" anchorCtr="0">
            <a:normAutofit/>
          </a:bodyPr>
          <a:lstStyle/>
          <a:p>
            <a: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pPr>
            <a:fld id="{2428748A-546E-68ED-9E6D-1697DBBBD4CF}" type="slidenum">
              <a:rPr lang="de-DE">
                <a:latin typeface="Open Sans"/>
                <a:ea typeface="Open Sans"/>
                <a:cs typeface="Open Sans"/>
              </a:rPr>
              <a:t>11</a:t>
            </a:fld>
            <a:endParaRPr>
              <a:latin typeface="Open Sans"/>
              <a:cs typeface="Open Sans"/>
            </a:endParaRPr>
          </a:p>
        </p:txBody>
      </p:sp>
      <p:grpSp>
        <p:nvGrpSpPr>
          <p:cNvPr id="391430370" name="Google Shape;504;p28"/>
          <p:cNvGrpSpPr/>
          <p:nvPr/>
        </p:nvGrpSpPr>
        <p:grpSpPr bwMode="auto">
          <a:xfrm>
            <a:off x="7373501" y="3344282"/>
            <a:ext cx="1204459" cy="1139123"/>
            <a:chOff x="7232683" y="4639374"/>
            <a:chExt cx="1204459" cy="1139123"/>
          </a:xfrm>
        </p:grpSpPr>
        <p:cxnSp>
          <p:nvCxnSpPr>
            <p:cNvPr id="1566366248" name="Google Shape;505;p28"/>
            <p:cNvCxnSpPr>
              <a:cxnSpLocks/>
            </p:cNvCxnSpPr>
            <p:nvPr/>
          </p:nvCxnSpPr>
          <p:spPr bwMode="auto">
            <a:xfrm>
              <a:off x="7235858" y="5607047"/>
              <a:ext cx="1201285" cy="0"/>
            </a:xfrm>
            <a:prstGeom prst="straightConnector1">
              <a:avLst/>
            </a:prstGeom>
            <a:noFill/>
            <a:ln w="9525" cap="flat" cmpd="sng">
              <a:solidFill>
                <a:srgbClr val="7A93A1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433447622" name="Google Shape;506;p28" descr="Person mit Idee mit einfarbiger Füllung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7505513" y="4703377"/>
              <a:ext cx="839667" cy="839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1630899" name="Google Shape;507;p28"/>
            <p:cNvSpPr/>
            <p:nvPr/>
          </p:nvSpPr>
          <p:spPr bwMode="auto">
            <a:xfrm>
              <a:off x="7232683" y="4639374"/>
              <a:ext cx="1201285" cy="1139123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2" tIns="45698" rIns="91422" bIns="45698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cs typeface="Open Sans"/>
              </a:endParaRPr>
            </a:p>
          </p:txBody>
        </p:sp>
        <p:pic>
          <p:nvPicPr>
            <p:cNvPr id="2051949405" name="Google Shape;508;p28" descr="Bild Silhouette"/>
            <p:cNvPicPr/>
            <p:nvPr/>
          </p:nvPicPr>
          <p:blipFill>
            <a:blip r:embed="rId4">
              <a:alphaModFix/>
            </a:blip>
            <a:stretch/>
          </p:blipFill>
          <p:spPr bwMode="auto">
            <a:xfrm>
              <a:off x="8063917" y="5136059"/>
              <a:ext cx="272271" cy="272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2638351" name="Google Shape;509;p28" descr="Zahnrad mit einfarbiger Füllung"/>
            <p:cNvPicPr/>
            <p:nvPr/>
          </p:nvPicPr>
          <p:blipFill>
            <a:blip r:embed="rId5">
              <a:alphaModFix/>
            </a:blip>
            <a:stretch/>
          </p:blipFill>
          <p:spPr bwMode="auto">
            <a:xfrm>
              <a:off x="8288809" y="5633438"/>
              <a:ext cx="125505" cy="125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7769380" name="Google Shape;510;p28" descr="Untertitel mit einfarbiger Füllung"/>
            <p:cNvPicPr/>
            <p:nvPr/>
          </p:nvPicPr>
          <p:blipFill>
            <a:blip r:embed="rId6">
              <a:alphaModFix/>
            </a:blip>
            <a:stretch/>
          </p:blipFill>
          <p:spPr bwMode="auto">
            <a:xfrm>
              <a:off x="8152325" y="5638043"/>
              <a:ext cx="125505" cy="125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1852959" name="Google Shape;511;p28" descr="Ende mit einfarbiger Füllung"/>
            <p:cNvPicPr/>
            <p:nvPr/>
          </p:nvPicPr>
          <p:blipFill>
            <a:blip r:embed="rId7">
              <a:alphaModFix/>
            </a:blip>
            <a:stretch/>
          </p:blipFill>
          <p:spPr bwMode="auto">
            <a:xfrm>
              <a:off x="7377101" y="5632121"/>
              <a:ext cx="134759" cy="1347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218616" name="Google Shape;512;p28" descr="Wiedergabe mit einfarbiger Füllung"/>
            <p:cNvPicPr/>
            <p:nvPr/>
          </p:nvPicPr>
          <p:blipFill>
            <a:blip r:embed="rId8">
              <a:alphaModFix/>
            </a:blip>
            <a:stretch/>
          </p:blipFill>
          <p:spPr bwMode="auto">
            <a:xfrm>
              <a:off x="7256525" y="5648973"/>
              <a:ext cx="100689" cy="1006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9480831" name="Google Shape;513;p28" descr="Lautsprecher stummschalten mit einfarbiger Füllung"/>
            <p:cNvPicPr/>
            <p:nvPr/>
          </p:nvPicPr>
          <p:blipFill>
            <a:blip r:embed="rId9">
              <a:alphaModFix/>
            </a:blip>
            <a:stretch/>
          </p:blipFill>
          <p:spPr bwMode="auto">
            <a:xfrm>
              <a:off x="7538694" y="5641217"/>
              <a:ext cx="109850" cy="1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201837" name="Google Shape;514;p28" descr="Statistiken Silhouette"/>
            <p:cNvPicPr/>
            <p:nvPr/>
          </p:nvPicPr>
          <p:blipFill>
            <a:blip r:embed="rId10">
              <a:alphaModFix/>
            </a:blip>
            <a:stretch/>
          </p:blipFill>
          <p:spPr bwMode="auto">
            <a:xfrm>
              <a:off x="7333095" y="4916183"/>
              <a:ext cx="272271" cy="2722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03422998" name="Google Shape;515;p28"/>
          <p:cNvSpPr txBox="1"/>
          <p:nvPr/>
        </p:nvSpPr>
        <p:spPr bwMode="auto">
          <a:xfrm>
            <a:off x="9769536" y="0"/>
            <a:ext cx="2422461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marR="0" lvl="0" indent="0" algn="r">
              <a:lnSpc>
                <a:spcPct val="114999"/>
              </a:lnSpc>
              <a:spcBef>
                <a:spcPts val="0"/>
              </a:spcBef>
              <a:spcAft>
                <a:spcPts val="1198"/>
              </a:spcAft>
              <a:buClr>
                <a:schemeClr val="dk1"/>
              </a:buClr>
              <a:buSzPts val="1800"/>
              <a:buFont typeface="Noto Sans"/>
              <a:buNone/>
              <a:defRPr/>
            </a:pPr>
            <a:r>
              <a:rPr lang="de-DE"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vgl. </a:t>
            </a:r>
            <a:r>
              <a:rPr lang="de-DE" sz="800" b="0" i="0" u="sng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hlinkClick r:id="rId11" tooltip="https://zenodo.org/doi/10.5281/zenodo.10828758"/>
              </a:rPr>
              <a:t>Kompendium</a:t>
            </a:r>
            <a:r>
              <a:rPr lang="de-DE"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, S. 133</a:t>
            </a:r>
            <a:endParaRPr>
              <a:latin typeface="Open Sans"/>
              <a:cs typeface="Open Sans"/>
            </a:endParaRPr>
          </a:p>
        </p:txBody>
      </p:sp>
      <p:sp>
        <p:nvSpPr>
          <p:cNvPr id="451630979" name="Google Shape;516;p28"/>
          <p:cNvSpPr/>
          <p:nvPr/>
        </p:nvSpPr>
        <p:spPr bwMode="auto">
          <a:xfrm>
            <a:off x="2883258" y="2060022"/>
            <a:ext cx="1201285" cy="1139123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45698" rIns="91422" bIns="45698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LMS</a:t>
            </a:r>
            <a:endParaRPr sz="2200">
              <a:latin typeface="Open Sans"/>
              <a:cs typeface="Open Sans"/>
            </a:endParaRPr>
          </a:p>
        </p:txBody>
      </p:sp>
      <p:cxnSp>
        <p:nvCxnSpPr>
          <p:cNvPr id="1130148139" name="Google Shape;517;p28"/>
          <p:cNvCxnSpPr>
            <a:cxnSpLocks/>
            <a:stCxn id="1013509579" idx="3"/>
          </p:cNvCxnSpPr>
          <p:nvPr/>
        </p:nvCxnSpPr>
        <p:spPr bwMode="auto">
          <a:xfrm>
            <a:off x="6562082" y="3904374"/>
            <a:ext cx="811415" cy="0"/>
          </a:xfrm>
          <a:prstGeom prst="straightConnector1">
            <a:avLst/>
          </a:prstGeom>
          <a:noFill/>
          <a:ln w="9525" cap="flat" cmpd="sng">
            <a:solidFill>
              <a:srgbClr val="F9F9F9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943641769" name="Google Shape;519;p28"/>
          <p:cNvSpPr txBox="1"/>
          <p:nvPr/>
        </p:nvSpPr>
        <p:spPr bwMode="auto">
          <a:xfrm>
            <a:off x="3932667" y="3199146"/>
            <a:ext cx="1463639" cy="64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rmAutofit/>
          </a:bodyPr>
          <a:lstStyle/>
          <a:p>
            <a:pPr marL="139698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None/>
              <a:defRPr/>
            </a:pPr>
            <a:r>
              <a:rPr lang="de-DE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LTI</a:t>
            </a:r>
            <a:endParaRPr sz="2200">
              <a:latin typeface="Open Sans"/>
              <a:cs typeface="Open Sans"/>
            </a:endParaRPr>
          </a:p>
        </p:txBody>
      </p:sp>
      <p:sp>
        <p:nvSpPr>
          <p:cNvPr id="1740087844" name="Google Shape;520;p28"/>
          <p:cNvSpPr/>
          <p:nvPr/>
        </p:nvSpPr>
        <p:spPr bwMode="auto">
          <a:xfrm>
            <a:off x="787094" y="2064707"/>
            <a:ext cx="1201285" cy="1139123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45698" rIns="91422" bIns="45698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IDM</a:t>
            </a:r>
            <a:endParaRPr sz="2200">
              <a:latin typeface="Open Sans"/>
              <a:cs typeface="Open Sans"/>
            </a:endParaRPr>
          </a:p>
        </p:txBody>
      </p:sp>
      <p:sp>
        <p:nvSpPr>
          <p:cNvPr id="697004373" name="Google Shape;521;p28"/>
          <p:cNvSpPr txBox="1"/>
          <p:nvPr/>
        </p:nvSpPr>
        <p:spPr bwMode="auto">
          <a:xfrm>
            <a:off x="1890113" y="2180045"/>
            <a:ext cx="1463639" cy="64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rmAutofit/>
          </a:bodyPr>
          <a:lstStyle/>
          <a:p>
            <a:pPr marL="139698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None/>
              <a:defRPr/>
            </a:pPr>
            <a:r>
              <a:rPr lang="de-DE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OIDC</a:t>
            </a:r>
            <a:endParaRPr sz="2200">
              <a:latin typeface="Open Sans"/>
              <a:cs typeface="Open Sans"/>
            </a:endParaRPr>
          </a:p>
        </p:txBody>
      </p:sp>
      <p:cxnSp>
        <p:nvCxnSpPr>
          <p:cNvPr id="1237576941" name="Google Shape;522;p28"/>
          <p:cNvCxnSpPr>
            <a:cxnSpLocks/>
            <a:stCxn id="1740087844" idx="3"/>
            <a:endCxn id="451630979" idx="1"/>
          </p:cNvCxnSpPr>
          <p:nvPr/>
        </p:nvCxnSpPr>
        <p:spPr bwMode="auto">
          <a:xfrm flipV="1">
            <a:off x="1988381" y="2631927"/>
            <a:ext cx="894874" cy="0"/>
          </a:xfrm>
          <a:prstGeom prst="straightConnector1">
            <a:avLst/>
          </a:prstGeom>
          <a:noFill/>
          <a:ln w="9525" cap="flat" cmpd="sng">
            <a:solidFill>
              <a:srgbClr val="F9F9F9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049645906" name="Google Shape;523;p28"/>
          <p:cNvSpPr/>
          <p:nvPr/>
        </p:nvSpPr>
        <p:spPr bwMode="auto">
          <a:xfrm>
            <a:off x="9788873" y="3344282"/>
            <a:ext cx="1201285" cy="1139123"/>
          </a:xfrm>
          <a:prstGeom prst="rect">
            <a:avLst/>
          </a:prstGeom>
          <a:noFill/>
          <a:ln w="9525" cap="flat" cmpd="sng">
            <a:solidFill>
              <a:srgbClr val="FFC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45698" rIns="91422" bIns="45698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LRS</a:t>
            </a:r>
            <a:endParaRPr sz="2200">
              <a:latin typeface="Open Sans"/>
              <a:cs typeface="Open Sans"/>
            </a:endParaRPr>
          </a:p>
        </p:txBody>
      </p:sp>
      <p:cxnSp>
        <p:nvCxnSpPr>
          <p:cNvPr id="478189864" name="Google Shape;524;p28"/>
          <p:cNvCxnSpPr>
            <a:cxnSpLocks/>
            <a:endCxn id="1049645906" idx="1"/>
          </p:cNvCxnSpPr>
          <p:nvPr/>
        </p:nvCxnSpPr>
        <p:spPr bwMode="auto">
          <a:xfrm>
            <a:off x="8574787" y="3913845"/>
            <a:ext cx="1214083" cy="0"/>
          </a:xfrm>
          <a:prstGeom prst="straightConnector1">
            <a:avLst/>
          </a:prstGeom>
          <a:noFill/>
          <a:ln w="9525" cap="flat" cmpd="sng">
            <a:solidFill>
              <a:srgbClr val="F9F9F9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909174285" name="Google Shape;525;p28"/>
          <p:cNvSpPr txBox="1"/>
          <p:nvPr/>
        </p:nvSpPr>
        <p:spPr bwMode="auto">
          <a:xfrm>
            <a:off x="8715376" y="3476406"/>
            <a:ext cx="842997" cy="64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rmAutofit/>
          </a:bodyPr>
          <a:lstStyle/>
          <a:p>
            <a:pPr marL="139698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None/>
              <a:defRPr/>
            </a:pPr>
            <a:r>
              <a:rPr lang="de-DE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xAPI</a:t>
            </a:r>
            <a:endParaRPr sz="1600" b="0" i="0" u="none" strike="noStrike" cap="none">
              <a:solidFill>
                <a:schemeClr val="dk1"/>
              </a:solidFill>
              <a:latin typeface="Open Sans"/>
              <a:cs typeface="Open Sans"/>
            </a:endParaRPr>
          </a:p>
        </p:txBody>
      </p:sp>
      <p:sp>
        <p:nvSpPr>
          <p:cNvPr id="1341704213" name="Google Shape;526;p28"/>
          <p:cNvSpPr/>
          <p:nvPr/>
        </p:nvSpPr>
        <p:spPr bwMode="auto">
          <a:xfrm>
            <a:off x="9589595" y="1697895"/>
            <a:ext cx="1623089" cy="1139123"/>
          </a:xfrm>
          <a:prstGeom prst="rect">
            <a:avLst/>
          </a:prstGeom>
          <a:noFill/>
          <a:ln w="9525" cap="flat" cmpd="sng">
            <a:solidFill>
              <a:srgbClr val="BFFFF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45698" rIns="91422" bIns="45698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Dashboard</a:t>
            </a:r>
            <a:endParaRPr sz="2200" b="0">
              <a:latin typeface="Open Sans"/>
              <a:cs typeface="Open Sans"/>
            </a:endParaRPr>
          </a:p>
        </p:txBody>
      </p:sp>
      <p:cxnSp>
        <p:nvCxnSpPr>
          <p:cNvPr id="1416725941" name="Google Shape;527;p28"/>
          <p:cNvCxnSpPr>
            <a:cxnSpLocks/>
            <a:stCxn id="1141630899" idx="2"/>
            <a:endCxn id="786480564" idx="0"/>
          </p:cNvCxnSpPr>
          <p:nvPr/>
        </p:nvCxnSpPr>
        <p:spPr bwMode="auto">
          <a:xfrm rot="5399942" flipV="1">
            <a:off x="7817702" y="4644925"/>
            <a:ext cx="323033" cy="0"/>
          </a:xfrm>
          <a:prstGeom prst="straightConnector1">
            <a:avLst/>
          </a:prstGeom>
          <a:noFill/>
          <a:ln w="9525" cap="flat" cmpd="sng">
            <a:solidFill>
              <a:srgbClr val="F9F9F9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2036159946" name="Google Shape;529;p28"/>
          <p:cNvCxnSpPr>
            <a:cxnSpLocks/>
            <a:stCxn id="1049645906" idx="0"/>
            <a:endCxn id="1341704213" idx="2"/>
          </p:cNvCxnSpPr>
          <p:nvPr/>
        </p:nvCxnSpPr>
        <p:spPr bwMode="auto">
          <a:xfrm rot="16199932">
            <a:off x="10141698" y="3090651"/>
            <a:ext cx="507261" cy="0"/>
          </a:xfrm>
          <a:prstGeom prst="straightConnector1">
            <a:avLst/>
          </a:prstGeom>
          <a:noFill/>
          <a:ln w="9525" cap="flat" cmpd="sng">
            <a:solidFill>
              <a:srgbClr val="F9F9F9"/>
            </a:solidFill>
            <a:prstDash val="solid"/>
            <a:round/>
            <a:headEnd type="triangle" w="med" len="med"/>
            <a:tailEnd type="triangle" w="med" len="med"/>
          </a:ln>
        </p:spPr>
      </p:cxnSp>
      <p:grpSp>
        <p:nvGrpSpPr>
          <p:cNvPr id="1994956123" name="Google Shape;530;p28"/>
          <p:cNvGrpSpPr/>
          <p:nvPr/>
        </p:nvGrpSpPr>
        <p:grpSpPr bwMode="auto">
          <a:xfrm>
            <a:off x="7373501" y="2084194"/>
            <a:ext cx="1221597" cy="1139123"/>
            <a:chOff x="3133857" y="4851338"/>
            <a:chExt cx="1221597" cy="1139123"/>
          </a:xfrm>
        </p:grpSpPr>
        <p:grpSp>
          <p:nvGrpSpPr>
            <p:cNvPr id="573766029" name="Google Shape;531;p28"/>
            <p:cNvGrpSpPr/>
            <p:nvPr/>
          </p:nvGrpSpPr>
          <p:grpSpPr bwMode="auto">
            <a:xfrm>
              <a:off x="3133857" y="4851338"/>
              <a:ext cx="1204459" cy="1139123"/>
              <a:chOff x="7232683" y="4639374"/>
              <a:chExt cx="1204459" cy="1139123"/>
            </a:xfrm>
          </p:grpSpPr>
          <p:cxnSp>
            <p:nvCxnSpPr>
              <p:cNvPr id="495129510" name="Google Shape;532;p28"/>
              <p:cNvCxnSpPr>
                <a:cxnSpLocks/>
              </p:cNvCxnSpPr>
              <p:nvPr/>
            </p:nvCxnSpPr>
            <p:spPr bwMode="auto">
              <a:xfrm>
                <a:off x="7235858" y="5607047"/>
                <a:ext cx="1201285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A93A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413598166" name="Google Shape;533;p28"/>
              <p:cNvSpPr/>
              <p:nvPr/>
            </p:nvSpPr>
            <p:spPr bwMode="auto">
              <a:xfrm>
                <a:off x="7232683" y="4639374"/>
                <a:ext cx="1201285" cy="1139123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2" tIns="45698" rIns="91422" bIns="45698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 b="0" i="0" u="none" strike="noStrike" cap="none">
                  <a:solidFill>
                    <a:schemeClr val="lt1"/>
                  </a:solidFill>
                  <a:latin typeface="Open Sans"/>
                  <a:cs typeface="Open Sans"/>
                </a:endParaRPr>
              </a:p>
            </p:txBody>
          </p:sp>
          <p:pic>
            <p:nvPicPr>
              <p:cNvPr id="494897639" name="Google Shape;534;p28" descr="Zahnrad mit einfarbiger Füllung"/>
              <p:cNvPicPr/>
              <p:nvPr/>
            </p:nvPicPr>
            <p:blipFill>
              <a:blip r:embed="rId5">
                <a:alphaModFix/>
              </a:blip>
              <a:stretch/>
            </p:blipFill>
            <p:spPr bwMode="auto">
              <a:xfrm>
                <a:off x="8288809" y="5633438"/>
                <a:ext cx="125505" cy="125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4098623" name="Google Shape;535;p28" descr="Untertitel mit einfarbiger Füllung"/>
              <p:cNvPicPr/>
              <p:nvPr/>
            </p:nvPicPr>
            <p:blipFill>
              <a:blip r:embed="rId6">
                <a:alphaModFix/>
              </a:blip>
              <a:stretch/>
            </p:blipFill>
            <p:spPr bwMode="auto">
              <a:xfrm>
                <a:off x="8152325" y="5638043"/>
                <a:ext cx="125505" cy="125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41679037" name="Google Shape;536;p28" descr="Ende mit einfarbiger Füllung"/>
              <p:cNvPicPr/>
              <p:nvPr/>
            </p:nvPicPr>
            <p:blipFill>
              <a:blip r:embed="rId7">
                <a:alphaModFix/>
              </a:blip>
              <a:stretch/>
            </p:blipFill>
            <p:spPr bwMode="auto">
              <a:xfrm>
                <a:off x="7377101" y="5632121"/>
                <a:ext cx="134759" cy="1347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8440293" name="Google Shape;537;p28" descr="Wiedergabe mit einfarbiger Füllung"/>
              <p:cNvPicPr/>
              <p:nvPr/>
            </p:nvPicPr>
            <p:blipFill>
              <a:blip r:embed="rId8">
                <a:alphaModFix/>
              </a:blip>
              <a:stretch/>
            </p:blipFill>
            <p:spPr bwMode="auto">
              <a:xfrm>
                <a:off x="7256525" y="5648973"/>
                <a:ext cx="100689" cy="100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5555676" name="Google Shape;538;p28" descr="Lautsprecher stummschalten mit einfarbiger Füllung"/>
              <p:cNvPicPr/>
              <p:nvPr/>
            </p:nvPicPr>
            <p:blipFill>
              <a:blip r:embed="rId9">
                <a:alphaModFix/>
              </a:blip>
              <a:stretch/>
            </p:blipFill>
            <p:spPr bwMode="auto">
              <a:xfrm>
                <a:off x="7538694" y="5641217"/>
                <a:ext cx="109850" cy="1098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57451837" name="Google Shape;539;p28" descr="Windkraftanlagen Silhouette"/>
            <p:cNvPicPr/>
            <p:nvPr/>
          </p:nvPicPr>
          <p:blipFill>
            <a:blip r:embed="rId12">
              <a:alphaModFix/>
            </a:blip>
            <a:stretch/>
          </p:blipFill>
          <p:spPr bwMode="auto">
            <a:xfrm>
              <a:off x="3172735" y="4950654"/>
              <a:ext cx="510469" cy="510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2017618" name="Google Shape;540;p28" descr="Fragen mit einfarbiger Füllung"/>
            <p:cNvPicPr/>
            <p:nvPr/>
          </p:nvPicPr>
          <p:blipFill>
            <a:blip r:embed="rId13">
              <a:alphaModFix/>
            </a:blip>
            <a:stretch/>
          </p:blipFill>
          <p:spPr bwMode="auto">
            <a:xfrm>
              <a:off x="3427791" y="5034590"/>
              <a:ext cx="695585" cy="6955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9997344" name="Google Shape;541;p28" descr="Erneuerbare Energien Silhouette"/>
            <p:cNvPicPr/>
            <p:nvPr/>
          </p:nvPicPr>
          <p:blipFill>
            <a:blip r:embed="rId14">
              <a:alphaModFix/>
            </a:blip>
            <a:stretch/>
          </p:blipFill>
          <p:spPr bwMode="auto">
            <a:xfrm rot="517722">
              <a:off x="3936773" y="5320607"/>
              <a:ext cx="391523" cy="39152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444572497" name="Google Shape;542;p28"/>
          <p:cNvCxnSpPr>
            <a:cxnSpLocks/>
            <a:stCxn id="451630979" idx="3"/>
          </p:cNvCxnSpPr>
          <p:nvPr/>
        </p:nvCxnSpPr>
        <p:spPr bwMode="auto">
          <a:xfrm>
            <a:off x="4084545" y="2629586"/>
            <a:ext cx="3288954" cy="24169"/>
          </a:xfrm>
          <a:prstGeom prst="straightConnector1">
            <a:avLst/>
          </a:prstGeom>
          <a:noFill/>
          <a:ln w="9525" cap="flat" cmpd="sng">
            <a:solidFill>
              <a:srgbClr val="F9F9F9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649998619" name="Google Shape;543;p28"/>
          <p:cNvCxnSpPr>
            <a:cxnSpLocks/>
            <a:endCxn id="1049645906" idx="1"/>
          </p:cNvCxnSpPr>
          <p:nvPr/>
        </p:nvCxnSpPr>
        <p:spPr bwMode="auto">
          <a:xfrm rot="5399942" flipV="1">
            <a:off x="8551786" y="2676757"/>
            <a:ext cx="1260086" cy="1214083"/>
          </a:xfrm>
          <a:prstGeom prst="straightConnector1">
            <a:avLst/>
          </a:prstGeom>
          <a:noFill/>
          <a:ln w="9525" cap="flat" cmpd="sng">
            <a:solidFill>
              <a:srgbClr val="F9F9F9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900141043" name="Google Shape;545;p28"/>
          <p:cNvSpPr txBox="1"/>
          <p:nvPr/>
        </p:nvSpPr>
        <p:spPr bwMode="auto">
          <a:xfrm>
            <a:off x="715219" y="4954493"/>
            <a:ext cx="10966930" cy="164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217792" lvl="0" indent="-217792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160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Wurde eine videobasierte Rezeptionsaufgabe absolviert? </a:t>
            </a:r>
            <a:endParaRPr/>
          </a:p>
          <a:p>
            <a:pPr marL="217792" lvl="0" indent="-217792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160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Wie gründlich wurde sie absolviert? </a:t>
            </a:r>
            <a:endParaRPr/>
          </a:p>
          <a:p>
            <a:pPr marL="217792" lvl="0" indent="-217792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160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Wie unterscheidet sich das Rezeptionsverhalten von erfolgreichen und weniger erfolgreichen Lernenden? </a:t>
            </a:r>
            <a:endParaRPr sz="1600">
              <a:latin typeface="Open Sans"/>
              <a:cs typeface="Open Sans"/>
            </a:endParaRPr>
          </a:p>
          <a:p>
            <a:pPr marL="606827" lvl="1" indent="-206776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160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Welche Segmente der Videos wurden (nicht) betrachtet?</a:t>
            </a:r>
            <a:endParaRPr sz="1600">
              <a:solidFill>
                <a:schemeClr val="dk1"/>
              </a:solidFill>
              <a:latin typeface="Open Sans"/>
              <a:cs typeface="Open Sans"/>
            </a:endParaRPr>
          </a:p>
          <a:p>
            <a:pPr marL="606827" lvl="1" indent="-206776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Welche Segmente wurden frequent wiederholt?</a:t>
            </a:r>
            <a:endParaRPr sz="1600">
              <a:latin typeface="Open Sans"/>
              <a:cs typeface="Open Sans"/>
            </a:endParaRPr>
          </a:p>
          <a:p>
            <a:pPr marL="606827" lvl="1" indent="-206776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…</a:t>
            </a:r>
            <a:endParaRPr sz="1600" b="0" i="0" u="none" strike="noStrike" cap="none">
              <a:solidFill>
                <a:schemeClr val="dk1"/>
              </a:solidFill>
              <a:latin typeface="Open Sans"/>
              <a:cs typeface="Open Sans"/>
            </a:endParaRPr>
          </a:p>
        </p:txBody>
      </p:sp>
      <p:cxnSp>
        <p:nvCxnSpPr>
          <p:cNvPr id="1798011747" name="Google Shape;546;p28"/>
          <p:cNvCxnSpPr>
            <a:cxnSpLocks/>
            <a:stCxn id="451630979" idx="0"/>
            <a:endCxn id="1341704213" idx="0"/>
          </p:cNvCxnSpPr>
          <p:nvPr/>
        </p:nvCxnSpPr>
        <p:spPr bwMode="auto">
          <a:xfrm rot="16199932">
            <a:off x="6761457" y="-1579658"/>
            <a:ext cx="362127" cy="6917238"/>
          </a:xfrm>
          <a:prstGeom prst="bentConnector3">
            <a:avLst>
              <a:gd name="adj1" fmla="val 225954"/>
            </a:avLst>
          </a:prstGeom>
          <a:noFill/>
          <a:ln w="9525" cap="flat" cmpd="sng">
            <a:solidFill>
              <a:srgbClr val="F9F9F9"/>
            </a:solidFill>
            <a:prstDash val="solid"/>
            <a:round/>
            <a:headEnd type="triangle" w="med" len="med"/>
            <a:tailEnd type="triangle" w="med" len="med"/>
          </a:ln>
        </p:spPr>
      </p:cxnSp>
      <p:grpSp>
        <p:nvGrpSpPr>
          <p:cNvPr id="1009426994" name="Google Shape;547;p28"/>
          <p:cNvGrpSpPr/>
          <p:nvPr/>
        </p:nvGrpSpPr>
        <p:grpSpPr bwMode="auto">
          <a:xfrm>
            <a:off x="-166313" y="3688118"/>
            <a:ext cx="4177577" cy="1139123"/>
            <a:chOff x="0" y="0"/>
            <a:chExt cx="4177577" cy="1139123"/>
          </a:xfrm>
        </p:grpSpPr>
        <p:sp>
          <p:nvSpPr>
            <p:cNvPr id="1721429273" name="Google Shape;548;p28"/>
            <p:cNvSpPr txBox="1"/>
            <p:nvPr/>
          </p:nvSpPr>
          <p:spPr bwMode="auto">
            <a:xfrm>
              <a:off x="0" y="98223"/>
              <a:ext cx="4177577" cy="759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t" anchorCtr="0">
              <a:noAutofit/>
            </a:bodyPr>
            <a:lstStyle/>
            <a:p>
              <a:pPr marL="139698" marR="0" lvl="0" indent="0" algn="ctr">
                <a:lnSpc>
                  <a:spcPct val="114999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oto Sans"/>
                <a:buNone/>
                <a:defRPr/>
              </a:pPr>
              <a:r>
                <a:rPr lang="de-DE" sz="16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</a:rPr>
                <a:t>Didaktische Metadaten</a:t>
              </a:r>
              <a:br>
                <a:rPr lang="de-DE" sz="16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</a:rPr>
              </a:br>
              <a:r>
                <a:rPr lang="de-DE" sz="16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</a:rPr>
                <a:t>zur Verbesserung der </a:t>
              </a:r>
              <a:br>
                <a:rPr lang="de-DE" sz="16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</a:rPr>
              </a:br>
              <a:r>
                <a:rPr lang="de-DE" sz="16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</a:rPr>
                <a:t>Lernprozesse und Inhalte</a:t>
              </a:r>
              <a:endParaRPr sz="1600" b="1" i="0" u="none" strike="noStrike" cap="none">
                <a:solidFill>
                  <a:schemeClr val="dk1"/>
                </a:solidFill>
                <a:latin typeface="Open Sans"/>
                <a:cs typeface="Open Sans"/>
              </a:endParaRPr>
            </a:p>
          </p:txBody>
        </p:sp>
        <p:sp>
          <p:nvSpPr>
            <p:cNvPr id="2137276864" name="Google Shape;549;p28"/>
            <p:cNvSpPr/>
            <p:nvPr/>
          </p:nvSpPr>
          <p:spPr bwMode="auto">
            <a:xfrm>
              <a:off x="747577" y="0"/>
              <a:ext cx="2911745" cy="1139123"/>
            </a:xfrm>
            <a:custGeom>
              <a:avLst/>
              <a:gdLst/>
              <a:ahLst/>
              <a:cxnLst/>
              <a:rect l="l" t="t" r="r" b="b"/>
              <a:pathLst>
                <a:path w="2183810" h="854344" extrusionOk="0">
                  <a:moveTo>
                    <a:pt x="0" y="0"/>
                  </a:moveTo>
                  <a:cubicBezTo>
                    <a:pt x="269544" y="26692"/>
                    <a:pt x="364753" y="-20877"/>
                    <a:pt x="589629" y="0"/>
                  </a:cubicBezTo>
                  <a:cubicBezTo>
                    <a:pt x="814505" y="20877"/>
                    <a:pt x="931432" y="10180"/>
                    <a:pt x="1070067" y="0"/>
                  </a:cubicBezTo>
                  <a:cubicBezTo>
                    <a:pt x="1208702" y="-10180"/>
                    <a:pt x="1341993" y="18730"/>
                    <a:pt x="1550505" y="0"/>
                  </a:cubicBezTo>
                  <a:cubicBezTo>
                    <a:pt x="1759017" y="-18730"/>
                    <a:pt x="1965146" y="-24840"/>
                    <a:pt x="2183810" y="0"/>
                  </a:cubicBezTo>
                  <a:cubicBezTo>
                    <a:pt x="2188716" y="200846"/>
                    <a:pt x="2199079" y="257508"/>
                    <a:pt x="2183810" y="418629"/>
                  </a:cubicBezTo>
                  <a:cubicBezTo>
                    <a:pt x="2168541" y="579750"/>
                    <a:pt x="2168361" y="755638"/>
                    <a:pt x="2183810" y="854344"/>
                  </a:cubicBezTo>
                  <a:cubicBezTo>
                    <a:pt x="2039407" y="830156"/>
                    <a:pt x="1910103" y="827631"/>
                    <a:pt x="1637858" y="854344"/>
                  </a:cubicBezTo>
                  <a:cubicBezTo>
                    <a:pt x="1365613" y="881057"/>
                    <a:pt x="1364697" y="854171"/>
                    <a:pt x="1135581" y="854344"/>
                  </a:cubicBezTo>
                  <a:cubicBezTo>
                    <a:pt x="906465" y="854517"/>
                    <a:pt x="751968" y="871213"/>
                    <a:pt x="655143" y="854344"/>
                  </a:cubicBezTo>
                  <a:cubicBezTo>
                    <a:pt x="558318" y="837475"/>
                    <a:pt x="147066" y="879163"/>
                    <a:pt x="0" y="854344"/>
                  </a:cubicBezTo>
                  <a:cubicBezTo>
                    <a:pt x="-19057" y="680112"/>
                    <a:pt x="14347" y="549011"/>
                    <a:pt x="0" y="427172"/>
                  </a:cubicBezTo>
                  <a:cubicBezTo>
                    <a:pt x="-14347" y="305333"/>
                    <a:pt x="-5113" y="123189"/>
                    <a:pt x="0" y="0"/>
                  </a:cubicBezTo>
                  <a:close/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2" tIns="45698" rIns="91422" bIns="45698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cs typeface="Open Sans"/>
              </a:endParaRPr>
            </a:p>
          </p:txBody>
        </p:sp>
      </p:grpSp>
      <p:sp>
        <p:nvSpPr>
          <p:cNvPr id="1013509579" name="Google Shape;518;p28"/>
          <p:cNvSpPr/>
          <p:nvPr/>
        </p:nvSpPr>
        <p:spPr bwMode="auto">
          <a:xfrm>
            <a:off x="4936089" y="3331656"/>
            <a:ext cx="1625994" cy="1139123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45698" rIns="91422" bIns="45698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Repositorium</a:t>
            </a:r>
            <a:endParaRPr sz="2200">
              <a:latin typeface="Open Sans"/>
              <a:cs typeface="Open Sans"/>
            </a:endParaRPr>
          </a:p>
        </p:txBody>
      </p:sp>
      <p:cxnSp>
        <p:nvCxnSpPr>
          <p:cNvPr id="812896274" name="Google Shape;550;p28"/>
          <p:cNvCxnSpPr>
            <a:cxnSpLocks/>
            <a:stCxn id="451630979" idx="3"/>
            <a:endCxn id="1013509579" idx="1"/>
          </p:cNvCxnSpPr>
          <p:nvPr/>
        </p:nvCxnSpPr>
        <p:spPr bwMode="auto">
          <a:xfrm>
            <a:off x="4084545" y="2629586"/>
            <a:ext cx="851544" cy="1271630"/>
          </a:xfrm>
          <a:prstGeom prst="straightConnector1">
            <a:avLst/>
          </a:prstGeom>
          <a:noFill/>
          <a:ln w="9525" cap="flat" cmpd="sng">
            <a:solidFill>
              <a:srgbClr val="F9F9F9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756006720" name="Google Shape;551;p28"/>
          <p:cNvSpPr/>
          <p:nvPr/>
        </p:nvSpPr>
        <p:spPr bwMode="auto">
          <a:xfrm>
            <a:off x="6831465" y="1388210"/>
            <a:ext cx="2254398" cy="439200"/>
          </a:xfrm>
          <a:prstGeom prst="rect">
            <a:avLst/>
          </a:prstGeom>
          <a:noFill/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45698" rIns="91422" bIns="45698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Streaming-Dienst A</a:t>
            </a:r>
            <a:endParaRPr sz="2200" b="0">
              <a:latin typeface="Open Sans"/>
              <a:cs typeface="Open Sans"/>
            </a:endParaRPr>
          </a:p>
        </p:txBody>
      </p:sp>
      <p:sp>
        <p:nvSpPr>
          <p:cNvPr id="786480564" name="Google Shape;528;p28"/>
          <p:cNvSpPr/>
          <p:nvPr/>
        </p:nvSpPr>
        <p:spPr bwMode="auto">
          <a:xfrm>
            <a:off x="6857100" y="4806442"/>
            <a:ext cx="2254398" cy="439200"/>
          </a:xfrm>
          <a:prstGeom prst="rect">
            <a:avLst/>
          </a:prstGeom>
          <a:noFill/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45698" rIns="91422" bIns="45698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Streaming-Dienst </a:t>
            </a:r>
            <a:r>
              <a:rPr lang="de-DE" sz="1600" b="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B</a:t>
            </a:r>
            <a:endParaRPr sz="2200" b="0">
              <a:latin typeface="Open Sans"/>
              <a:cs typeface="Open Sans"/>
            </a:endParaRPr>
          </a:p>
        </p:txBody>
      </p:sp>
      <p:cxnSp>
        <p:nvCxnSpPr>
          <p:cNvPr id="1160666100" name="Google Shape;552;p28"/>
          <p:cNvCxnSpPr>
            <a:cxnSpLocks/>
            <a:stCxn id="1756006720" idx="2"/>
          </p:cNvCxnSpPr>
          <p:nvPr/>
        </p:nvCxnSpPr>
        <p:spPr bwMode="auto">
          <a:xfrm rot="5399942" flipV="1">
            <a:off x="7838013" y="1955802"/>
            <a:ext cx="256783" cy="0"/>
          </a:xfrm>
          <a:prstGeom prst="straightConnector1">
            <a:avLst/>
          </a:prstGeom>
          <a:noFill/>
          <a:ln w="9525" cap="flat" cmpd="sng">
            <a:solidFill>
              <a:srgbClr val="F9F9F9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369372163" name="Google Shape;519;p28"/>
          <p:cNvSpPr txBox="1"/>
          <p:nvPr/>
        </p:nvSpPr>
        <p:spPr bwMode="auto">
          <a:xfrm>
            <a:off x="4593933" y="2239678"/>
            <a:ext cx="1463639" cy="64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rmAutofit/>
          </a:bodyPr>
          <a:lstStyle/>
          <a:p>
            <a:pPr marL="139698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None/>
              <a:defRPr/>
            </a:pPr>
            <a:r>
              <a:rPr lang="de-DE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oEmbed</a:t>
            </a:r>
            <a:endParaRPr sz="22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7483869" name="Google Shape;432;p24"/>
          <p:cNvSpPr txBox="1">
            <a:spLocks noGrp="1"/>
          </p:cNvSpPr>
          <p:nvPr>
            <p:ph type="title"/>
          </p:nvPr>
        </p:nvSpPr>
        <p:spPr bwMode="auto">
          <a:xfrm>
            <a:off x="98097" y="326664"/>
            <a:ext cx="11360798" cy="763598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22" tIns="91422" rIns="91422" bIns="91422" numCol="1" spcCol="0" rtlCol="0" fromWordArt="0" anchor="t" anchorCtr="0" forceAA="0" compatLnSpc="0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  <a:defRPr/>
            </a:pPr>
            <a:r>
              <a:rPr lang="de-DE" sz="2800" b="1">
                <a:ln w="12699">
                  <a:solidFill>
                    <a:schemeClr val="accent1">
                      <a:lumMod val="50000"/>
                      <a:alpha val="24999"/>
                    </a:schemeClr>
                  </a:solidFill>
                  <a:prstDash val="solid"/>
                </a:ln>
                <a:latin typeface="Open Sans"/>
                <a:ea typeface="Open Sans"/>
                <a:cs typeface="Open Sans"/>
              </a:rPr>
              <a:t>Didaktische Metadaten: Kategorien</a:t>
            </a:r>
            <a:endParaRPr sz="2800" b="1">
              <a:ln w="12699">
                <a:solidFill>
                  <a:schemeClr val="accent1">
                    <a:lumMod val="50000"/>
                    <a:alpha val="24999"/>
                  </a:schemeClr>
                </a:solidFill>
                <a:prstDash val="solid"/>
              </a:ln>
              <a:latin typeface="Open Sans"/>
              <a:cs typeface="Open Sans"/>
            </a:endParaRPr>
          </a:p>
        </p:txBody>
      </p:sp>
      <p:sp>
        <p:nvSpPr>
          <p:cNvPr id="1639825136" name="Google Shape;433;p24"/>
          <p:cNvSpPr txBox="1">
            <a:spLocks noGrp="1"/>
          </p:cNvSpPr>
          <p:nvPr>
            <p:ph type="body" idx="1"/>
          </p:nvPr>
        </p:nvSpPr>
        <p:spPr bwMode="auto">
          <a:xfrm>
            <a:off x="203930" y="2032175"/>
            <a:ext cx="11360797" cy="740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rmAutofit/>
          </a:bodyPr>
          <a:lstStyle/>
          <a:p>
            <a:pPr marL="139698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de-DE" sz="2400" b="1">
                <a:latin typeface="Open Sans"/>
                <a:ea typeface="Open Sans"/>
                <a:cs typeface="Open Sans"/>
              </a:rPr>
              <a:t>Lehr-/Lern- …</a:t>
            </a:r>
            <a:endParaRPr sz="2400" b="1">
              <a:latin typeface="Open Sans"/>
              <a:cs typeface="Open Sans"/>
            </a:endParaRPr>
          </a:p>
        </p:txBody>
      </p:sp>
      <p:sp>
        <p:nvSpPr>
          <p:cNvPr id="33843360" name="Google Shape;434;p24"/>
          <p:cNvSpPr txBox="1">
            <a:spLocks noGrp="1"/>
          </p:cNvSpPr>
          <p:nvPr>
            <p:ph type="sldNum" idx="12"/>
          </p:nvPr>
        </p:nvSpPr>
        <p:spPr bwMode="auto">
          <a:xfrm>
            <a:off x="11320330" y="6241343"/>
            <a:ext cx="731598" cy="524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ctr" anchorCtr="0">
            <a:normAutofit/>
          </a:bodyPr>
          <a:lstStyle/>
          <a:p>
            <a: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pPr>
            <a:fld id="{0FAE1482-758D-3C2B-1E03-D9EB50A5E493}" type="slidenum">
              <a:rPr lang="de-DE">
                <a:latin typeface="Open Sans"/>
                <a:ea typeface="Open Sans"/>
                <a:cs typeface="Open Sans"/>
              </a:rPr>
              <a:t>12</a:t>
            </a:fld>
            <a:endParaRPr>
              <a:latin typeface="Open Sans"/>
              <a:cs typeface="Open Sans"/>
            </a:endParaRPr>
          </a:p>
        </p:txBody>
      </p:sp>
      <p:sp>
        <p:nvSpPr>
          <p:cNvPr id="1999614419" name="Google Shape;436;p24"/>
          <p:cNvSpPr/>
          <p:nvPr/>
        </p:nvSpPr>
        <p:spPr bwMode="auto">
          <a:xfrm>
            <a:off x="902063" y="4600375"/>
            <a:ext cx="2194560" cy="1569591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45698" rIns="91422" bIns="45698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Modell</a:t>
            </a:r>
            <a:endParaRPr sz="2200">
              <a:latin typeface="Open Sans"/>
              <a:cs typeface="Open Sans"/>
            </a:endParaRPr>
          </a:p>
        </p:txBody>
      </p:sp>
      <p:sp>
        <p:nvSpPr>
          <p:cNvPr id="1696655862" name="Google Shape;437;p24"/>
          <p:cNvSpPr/>
          <p:nvPr/>
        </p:nvSpPr>
        <p:spPr bwMode="auto">
          <a:xfrm>
            <a:off x="2800379" y="3729755"/>
            <a:ext cx="2321558" cy="1628579"/>
          </a:xfrm>
          <a:prstGeom prst="hexagon">
            <a:avLst>
              <a:gd name="adj" fmla="val 25791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45698" rIns="91422" bIns="45698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Gruppe</a:t>
            </a:r>
            <a:endParaRPr sz="2200">
              <a:latin typeface="Open Sans"/>
              <a:cs typeface="Open Sans"/>
            </a:endParaRPr>
          </a:p>
        </p:txBody>
      </p:sp>
      <p:sp>
        <p:nvSpPr>
          <p:cNvPr id="1158977496" name="Google Shape;438;p24"/>
          <p:cNvSpPr/>
          <p:nvPr/>
        </p:nvSpPr>
        <p:spPr bwMode="auto">
          <a:xfrm>
            <a:off x="4820508" y="2894773"/>
            <a:ext cx="2194560" cy="1603735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45698" rIns="91422" bIns="45698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Ziel</a:t>
            </a:r>
            <a:endParaRPr sz="2200">
              <a:latin typeface="Open Sans"/>
              <a:cs typeface="Open Sans"/>
            </a:endParaRPr>
          </a:p>
        </p:txBody>
      </p:sp>
      <p:sp>
        <p:nvSpPr>
          <p:cNvPr id="993606963" name="Google Shape;439;p24"/>
          <p:cNvSpPr/>
          <p:nvPr/>
        </p:nvSpPr>
        <p:spPr bwMode="auto">
          <a:xfrm>
            <a:off x="4812749" y="4624507"/>
            <a:ext cx="2194560" cy="1522854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rgbClr val="FFC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45698" rIns="91422" bIns="45698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Form</a:t>
            </a:r>
            <a:endParaRPr sz="2200">
              <a:latin typeface="Open Sans"/>
              <a:cs typeface="Open Sans"/>
            </a:endParaRPr>
          </a:p>
        </p:txBody>
      </p:sp>
      <p:sp>
        <p:nvSpPr>
          <p:cNvPr id="1320528117" name="Google Shape;440;p24"/>
          <p:cNvSpPr/>
          <p:nvPr/>
        </p:nvSpPr>
        <p:spPr bwMode="auto">
          <a:xfrm>
            <a:off x="6697859" y="3709867"/>
            <a:ext cx="2321558" cy="167530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45698" rIns="91422" bIns="45698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Theorie</a:t>
            </a:r>
            <a:endParaRPr sz="2200">
              <a:latin typeface="Open Sans"/>
              <a:cs typeface="Open Sans"/>
            </a:endParaRPr>
          </a:p>
        </p:txBody>
      </p:sp>
      <p:sp>
        <p:nvSpPr>
          <p:cNvPr id="2012988953" name="Google Shape;441;p24"/>
          <p:cNvSpPr/>
          <p:nvPr/>
        </p:nvSpPr>
        <p:spPr bwMode="auto">
          <a:xfrm>
            <a:off x="8697619" y="4636463"/>
            <a:ext cx="2479038" cy="1578204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rgbClr val="2EB4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45698" rIns="91422" bIns="45698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Methode</a:t>
            </a:r>
            <a:endParaRPr sz="2200">
              <a:latin typeface="Open Sans"/>
              <a:cs typeface="Open Sans"/>
            </a:endParaRPr>
          </a:p>
        </p:txBody>
      </p:sp>
      <p:sp>
        <p:nvSpPr>
          <p:cNvPr id="1244590551" name="Google Shape;442;p24"/>
          <p:cNvSpPr/>
          <p:nvPr/>
        </p:nvSpPr>
        <p:spPr bwMode="auto">
          <a:xfrm>
            <a:off x="8662291" y="2728745"/>
            <a:ext cx="2512358" cy="180822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rgbClr val="FF66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45698" rIns="91422" bIns="45698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Niveau</a:t>
            </a:r>
            <a:endParaRPr sz="2200">
              <a:latin typeface="Open Sans"/>
              <a:cs typeface="Open Sans"/>
            </a:endParaRPr>
          </a:p>
        </p:txBody>
      </p:sp>
      <p:sp>
        <p:nvSpPr>
          <p:cNvPr id="970517575" name="Google Shape;443;p24"/>
          <p:cNvSpPr/>
          <p:nvPr/>
        </p:nvSpPr>
        <p:spPr bwMode="auto">
          <a:xfrm>
            <a:off x="776160" y="2902339"/>
            <a:ext cx="2329890" cy="1569591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25400" cap="flat" cmpd="sng">
            <a:solidFill>
              <a:srgbClr val="FF9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45698" rIns="91422" bIns="45698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Kontext</a:t>
            </a:r>
            <a:endParaRPr sz="2200">
              <a:latin typeface="Open Sans"/>
              <a:cs typeface="Open Sans"/>
            </a:endParaRPr>
          </a:p>
        </p:txBody>
      </p:sp>
      <p:sp>
        <p:nvSpPr>
          <p:cNvPr id="553771841" name="Google Shape;444;p24"/>
          <p:cNvSpPr txBox="1"/>
          <p:nvPr/>
        </p:nvSpPr>
        <p:spPr bwMode="auto">
          <a:xfrm>
            <a:off x="9757506" y="-19274"/>
            <a:ext cx="2422461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marR="0" lvl="0" indent="0" algn="r">
              <a:lnSpc>
                <a:spcPct val="114999"/>
              </a:lnSpc>
              <a:spcBef>
                <a:spcPts val="0"/>
              </a:spcBef>
              <a:spcAft>
                <a:spcPts val="1198"/>
              </a:spcAft>
              <a:buClr>
                <a:schemeClr val="dk1"/>
              </a:buClr>
              <a:buSzPts val="1800"/>
              <a:buFont typeface="Noto Sans"/>
              <a:buNone/>
              <a:defRPr/>
            </a:pPr>
            <a:r>
              <a:rPr lang="de-DE"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vgl. </a:t>
            </a:r>
            <a:r>
              <a:rPr lang="de-DE" sz="800" b="0" i="0" u="sng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hlinkClick r:id="rId3" tooltip="https://zenodo.org/doi/10.5281/zenodo.10828758"/>
              </a:rPr>
              <a:t>Kompendium</a:t>
            </a:r>
            <a:r>
              <a:rPr lang="de-DE"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, S. 64</a:t>
            </a:r>
            <a:endParaRPr>
              <a:latin typeface="Open Sans"/>
              <a:cs typeface="Open Sans"/>
            </a:endParaRPr>
          </a:p>
        </p:txBody>
      </p:sp>
      <p:sp>
        <p:nvSpPr>
          <p:cNvPr id="107196015" name="Google Shape;450;p25"/>
          <p:cNvSpPr txBox="1"/>
          <p:nvPr/>
        </p:nvSpPr>
        <p:spPr bwMode="auto">
          <a:xfrm>
            <a:off x="256670" y="1223831"/>
            <a:ext cx="11360797" cy="524797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22" tIns="91422" rIns="91422" bIns="91422" numCol="1" spcCol="0" rtlCol="0" fromWordArt="0" anchor="t" anchorCtr="0" forceAA="0" compatLnSpc="0">
            <a:normAutofit fontScale="92500" lnSpcReduction="20000"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1pPr>
            <a:lvl2pPr marL="914400" marR="0" lvl="1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2pPr>
            <a:lvl3pPr marL="1371600" marR="0" lvl="2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3pPr>
            <a:lvl4pPr marL="1828800" marR="0" lvl="3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4pPr>
            <a:lvl5pPr marL="2286000" marR="0" lvl="4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5pPr>
            <a:lvl6pPr marL="2743200" marR="0" lvl="5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6pPr>
            <a:lvl7pPr marL="3200400" marR="0" lvl="6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7pPr>
            <a:lvl8pPr marL="3657600" marR="0" lvl="7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8pPr>
            <a:lvl9pPr marL="4114800" marR="0" lvl="8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9pPr>
          </a:lstStyle>
          <a:p>
            <a:pPr marL="114297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/>
            </a:pPr>
            <a:r>
              <a:rPr lang="de-DE" sz="2000" b="0" i="0" u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Für die erfolgreiche </a:t>
            </a:r>
            <a:r>
              <a:rPr lang="de-DE" sz="2000">
                <a:latin typeface="Open Sans"/>
                <a:ea typeface="Open Sans"/>
                <a:cs typeface="Open Sans"/>
              </a:rPr>
              <a:t>Nachnu</a:t>
            </a:r>
            <a:r>
              <a:rPr lang="de-DE" sz="2000" b="0" i="0" u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tzung einer Ressource können viele Kriterien bedeutsam sein.</a:t>
            </a:r>
            <a:endParaRPr sz="24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784365957" name="Google Shape;486;p26"/>
          <p:cNvCxnSpPr>
            <a:cxnSpLocks/>
          </p:cNvCxnSpPr>
          <p:nvPr/>
        </p:nvCxnSpPr>
        <p:spPr bwMode="auto">
          <a:xfrm rot="-5399909" flipH="1">
            <a:off x="7255135" y="3462774"/>
            <a:ext cx="3136291" cy="676914"/>
          </a:xfrm>
          <a:prstGeom prst="bentConnector2">
            <a:avLst/>
          </a:prstGeom>
          <a:noFill/>
          <a:ln w="9525" cap="flat" cmpd="sng">
            <a:solidFill>
              <a:srgbClr val="F9F9F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4793011" name="Google Shape;22;p4"/>
          <p:cNvSpPr txBox="1">
            <a:spLocks noGrp="1"/>
          </p:cNvSpPr>
          <p:nvPr>
            <p:ph type="body" idx="1"/>
          </p:nvPr>
        </p:nvSpPr>
        <p:spPr bwMode="auto">
          <a:xfrm>
            <a:off x="359831" y="1231831"/>
            <a:ext cx="11360798" cy="5009597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49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49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49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49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49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49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49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49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pPr marL="114298" indent="0">
              <a:buClr>
                <a:schemeClr val="dk1"/>
              </a:buClr>
              <a:buSzPts val="1800"/>
              <a:buFont typeface="Noto Sans"/>
              <a:buNone/>
              <a:defRPr/>
            </a:pPr>
            <a:r>
              <a:rPr sz="2200"/>
              <a:t> </a:t>
            </a:r>
            <a:endParaRPr/>
          </a:p>
        </p:txBody>
      </p:sp>
      <p:sp>
        <p:nvSpPr>
          <p:cNvPr id="1743510151" name="Google Shape;451;p25"/>
          <p:cNvSpPr txBox="1">
            <a:spLocks noGrp="1"/>
          </p:cNvSpPr>
          <p:nvPr>
            <p:ph type="sldNum" idx="12"/>
          </p:nvPr>
        </p:nvSpPr>
        <p:spPr bwMode="auto"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ctr" anchorCtr="0">
            <a:normAutofit/>
          </a:bodyPr>
          <a:lstStyle/>
          <a:p>
            <a: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pPr>
            <a:fld id="{184677B1-2070-CED3-7EA7-3433F7745473}" type="slidenum">
              <a:rPr lang="de-DE"/>
              <a:t>13</a:t>
            </a:fld>
            <a:endParaRPr/>
          </a:p>
        </p:txBody>
      </p:sp>
      <p:sp>
        <p:nvSpPr>
          <p:cNvPr id="188145357" name="Google Shape;454;p25"/>
          <p:cNvSpPr txBox="1"/>
          <p:nvPr/>
        </p:nvSpPr>
        <p:spPr bwMode="auto">
          <a:xfrm rot="-5399942">
            <a:off x="-978195" y="5502852"/>
            <a:ext cx="2345011" cy="524798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22" tIns="91422" rIns="91422" bIns="91422" numCol="1" spcCol="0" rtlCol="0" fromWordArt="0" anchor="t" anchorCtr="0" forceAA="0" compatLnSpc="0">
            <a:normAutofit/>
          </a:bodyPr>
          <a:lstStyle/>
          <a:p>
            <a:pPr marL="180973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"/>
              <a:buNone/>
              <a:defRPr/>
            </a:pPr>
            <a:r>
              <a:rPr lang="de-DE"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Geogebra.org, eigener Screenshot</a:t>
            </a:r>
            <a:endParaRPr sz="2200">
              <a:latin typeface="Open Sans"/>
              <a:cs typeface="Open Sans"/>
            </a:endParaRPr>
          </a:p>
        </p:txBody>
      </p:sp>
      <p:grpSp>
        <p:nvGrpSpPr>
          <p:cNvPr id="1531860647" name="Google Shape;455;p25"/>
          <p:cNvGrpSpPr/>
          <p:nvPr/>
        </p:nvGrpSpPr>
        <p:grpSpPr bwMode="auto">
          <a:xfrm>
            <a:off x="3378600" y="1834310"/>
            <a:ext cx="4628145" cy="2732189"/>
            <a:chOff x="2887577" y="2339923"/>
            <a:chExt cx="5085347" cy="3002093"/>
          </a:xfrm>
        </p:grpSpPr>
        <p:sp>
          <p:nvSpPr>
            <p:cNvPr id="1474456614" name="Google Shape;456;p25"/>
            <p:cNvSpPr/>
            <p:nvPr/>
          </p:nvSpPr>
          <p:spPr bwMode="auto">
            <a:xfrm>
              <a:off x="2887577" y="2339923"/>
              <a:ext cx="5085347" cy="3002093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2" tIns="45698" rIns="91422" bIns="45698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cs typeface="Open Sans"/>
              </a:endParaRPr>
            </a:p>
          </p:txBody>
        </p:sp>
        <p:pic>
          <p:nvPicPr>
            <p:cNvPr id="1940152124" name="Google Shape;457;p25" descr="Zusammenhänge zwischen Kompetenzen &#10;mit Elementen aus dem Medienkompetenzramen NRW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2926188" y="2396072"/>
              <a:ext cx="5000857" cy="2903544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321576664" name="Google Shape;461;p25"/>
          <p:cNvGraphicFramePr>
            <a:graphicFrameLocks/>
          </p:cNvGraphicFramePr>
          <p:nvPr/>
        </p:nvGraphicFramePr>
        <p:xfrm>
          <a:off x="235731" y="1285031"/>
          <a:ext cx="2963286" cy="3352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63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0825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600" b="1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Fach / Thema</a:t>
                      </a:r>
                      <a:endParaRPr sz="1800">
                        <a:latin typeface="Open Sans"/>
                        <a:cs typeface="Open Sans"/>
                      </a:endParaRPr>
                    </a:p>
                  </a:txBody>
                  <a:tcPr marL="91449" marR="91449" marT="45722" marB="45722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  <a:solidFill>
                      <a:srgbClr val="00908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16512246" name="Google Shape;462;p25"/>
          <p:cNvGraphicFramePr>
            <a:graphicFrameLocks/>
          </p:cNvGraphicFramePr>
          <p:nvPr/>
        </p:nvGraphicFramePr>
        <p:xfrm>
          <a:off x="3389547" y="1284639"/>
          <a:ext cx="4604498" cy="3352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604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0825">
                <a:tc>
                  <a:txBody>
                    <a:bodyPr/>
                    <a:lstStyle/>
                    <a:p>
                      <a:pPr marL="180973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defRPr/>
                      </a:pPr>
                      <a:r>
                        <a:rPr lang="de-DE" sz="1600" b="1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Lernziele, -voraussetzungen, -kontrollen</a:t>
                      </a:r>
                      <a:endParaRPr sz="1800">
                        <a:latin typeface="Open Sans"/>
                        <a:cs typeface="Open Sans"/>
                      </a:endParaRPr>
                    </a:p>
                  </a:txBody>
                  <a:tcPr marL="91449" marR="91449" marT="45722" marB="45722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  <a:solidFill>
                      <a:srgbClr val="00908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91645649" name="Google Shape;463;p25"/>
          <p:cNvGraphicFramePr>
            <a:graphicFrameLocks/>
          </p:cNvGraphicFramePr>
          <p:nvPr/>
        </p:nvGraphicFramePr>
        <p:xfrm>
          <a:off x="8221582" y="5982937"/>
          <a:ext cx="3272916" cy="3352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72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0825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600" b="1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Zielgruppen</a:t>
                      </a:r>
                      <a:endParaRPr sz="1800">
                        <a:latin typeface="Open Sans"/>
                        <a:cs typeface="Open Sans"/>
                      </a:endParaRPr>
                    </a:p>
                  </a:txBody>
                  <a:tcPr marL="91449" marR="91449" marT="45722" marB="45722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  <a:solidFill>
                      <a:srgbClr val="00908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76113788" name="Google Shape;464;p25"/>
          <p:cNvSpPr txBox="1"/>
          <p:nvPr/>
        </p:nvSpPr>
        <p:spPr bwMode="auto">
          <a:xfrm>
            <a:off x="9757506" y="-19274"/>
            <a:ext cx="2422461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marR="0" lvl="0" indent="0" algn="r">
              <a:lnSpc>
                <a:spcPct val="114999"/>
              </a:lnSpc>
              <a:spcBef>
                <a:spcPts val="0"/>
              </a:spcBef>
              <a:spcAft>
                <a:spcPts val="1198"/>
              </a:spcAft>
              <a:buClr>
                <a:schemeClr val="dk1"/>
              </a:buClr>
              <a:buSzPts val="1800"/>
              <a:buFont typeface="Noto Sans"/>
              <a:buNone/>
              <a:defRPr/>
            </a:pPr>
            <a:r>
              <a:rPr lang="de-DE" sz="8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rPr>
              <a:t>vgl. </a:t>
            </a:r>
            <a:r>
              <a:rPr lang="de-DE" sz="800" b="0" i="0" u="sng" strike="noStrike" cap="none" spc="0">
                <a:solidFill>
                  <a:schemeClr val="dk1"/>
                </a:solidFill>
                <a:latin typeface="Noto Sans"/>
                <a:ea typeface="Noto Sans"/>
                <a:cs typeface="Noto Sans"/>
                <a:hlinkClick r:id="rId4" tooltip="https://zenodo.org/doi/10.5281/zenodo.10828758"/>
              </a:rPr>
              <a:t>Kompendium</a:t>
            </a:r>
            <a:r>
              <a:rPr lang="de-DE" sz="8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rPr>
              <a:t>, S. 66-99</a:t>
            </a:r>
            <a:endParaRPr/>
          </a:p>
        </p:txBody>
      </p:sp>
      <p:graphicFrame>
        <p:nvGraphicFramePr>
          <p:cNvPr id="2056020085" name="Google Shape;478;p26"/>
          <p:cNvGraphicFramePr>
            <a:graphicFrameLocks/>
          </p:cNvGraphicFramePr>
          <p:nvPr/>
        </p:nvGraphicFramePr>
        <p:xfrm>
          <a:off x="8221582" y="1865666"/>
          <a:ext cx="3272918" cy="33528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72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0825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600" b="1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Implizite Niveaustufen</a:t>
                      </a:r>
                      <a:endParaRPr sz="1600" b="1">
                        <a:latin typeface="Open Sans"/>
                        <a:cs typeface="Open Sans"/>
                      </a:endParaRPr>
                    </a:p>
                  </a:txBody>
                  <a:tcPr marL="91449" marR="91449" marT="45721" marB="45721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  <a:solidFill>
                      <a:srgbClr val="00908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8486168" name="Google Shape;479;p26"/>
          <p:cNvGraphicFramePr>
            <a:graphicFrameLocks/>
          </p:cNvGraphicFramePr>
          <p:nvPr/>
        </p:nvGraphicFramePr>
        <p:xfrm>
          <a:off x="9215867" y="2680911"/>
          <a:ext cx="2266390" cy="57912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66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1125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600" b="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Bildungsstufe, Bildungskontext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91449" marR="91449" marT="45721" marB="45721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59463919" name="Google Shape;480;p26"/>
          <p:cNvGraphicFramePr>
            <a:graphicFrameLocks/>
          </p:cNvGraphicFramePr>
          <p:nvPr/>
        </p:nvGraphicFramePr>
        <p:xfrm>
          <a:off x="9215869" y="3612305"/>
          <a:ext cx="2240221" cy="33528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402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0825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600" b="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Typisches Alter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91449" marR="91449" marT="45721" marB="45721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31634995" name="Google Shape;481;p26"/>
          <p:cNvGraphicFramePr>
            <a:graphicFrameLocks/>
          </p:cNvGraphicFramePr>
          <p:nvPr/>
        </p:nvGraphicFramePr>
        <p:xfrm>
          <a:off x="9215869" y="4361200"/>
          <a:ext cx="2253305" cy="33528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0825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600" b="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Abschlüsse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91449" marR="91449" marT="45721" marB="45721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58684433" name="Google Shape;482;p26"/>
          <p:cNvGraphicFramePr>
            <a:graphicFrameLocks/>
          </p:cNvGraphicFramePr>
          <p:nvPr/>
        </p:nvGraphicFramePr>
        <p:xfrm>
          <a:off x="9215869" y="5069724"/>
          <a:ext cx="2240221" cy="57912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402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000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600" b="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Sprache, Sprachniveau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91449" marR="91449" marT="45721" marB="45721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050765743" name="Google Shape;483;p26"/>
          <p:cNvCxnSpPr>
            <a:cxnSpLocks/>
          </p:cNvCxnSpPr>
          <p:nvPr/>
        </p:nvCxnSpPr>
        <p:spPr bwMode="auto">
          <a:xfrm rot="-5399909" flipH="1">
            <a:off x="8481891" y="2291132"/>
            <a:ext cx="682783" cy="676914"/>
          </a:xfrm>
          <a:prstGeom prst="bentConnector2">
            <a:avLst/>
          </a:prstGeom>
          <a:noFill/>
          <a:ln w="9525" cap="flat" cmpd="sng">
            <a:solidFill>
              <a:srgbClr val="F9F9F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78673282" name="Google Shape;484;p26"/>
          <p:cNvCxnSpPr>
            <a:cxnSpLocks/>
          </p:cNvCxnSpPr>
          <p:nvPr/>
        </p:nvCxnSpPr>
        <p:spPr bwMode="auto">
          <a:xfrm rot="-5399909" flipH="1">
            <a:off x="8048028" y="2680466"/>
            <a:ext cx="1550509" cy="676914"/>
          </a:xfrm>
          <a:prstGeom prst="bentConnector2">
            <a:avLst/>
          </a:prstGeom>
          <a:noFill/>
          <a:ln w="9525" cap="flat" cmpd="sng">
            <a:solidFill>
              <a:srgbClr val="F9F9F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51863105" name="Google Shape;485;p26"/>
          <p:cNvCxnSpPr>
            <a:cxnSpLocks/>
          </p:cNvCxnSpPr>
          <p:nvPr/>
        </p:nvCxnSpPr>
        <p:spPr bwMode="auto">
          <a:xfrm rot="-5399909" flipH="1">
            <a:off x="7666228" y="3062265"/>
            <a:ext cx="2314107" cy="676914"/>
          </a:xfrm>
          <a:prstGeom prst="bentConnector2">
            <a:avLst/>
          </a:prstGeom>
          <a:noFill/>
          <a:ln w="9525" cap="flat" cmpd="sng">
            <a:solidFill>
              <a:srgbClr val="F9F9F9"/>
            </a:solidFill>
            <a:prstDash val="solid"/>
            <a:round/>
            <a:headEnd type="none" w="sm" len="sm"/>
            <a:tailEnd type="triangle" w="med" len="med"/>
          </a:ln>
        </p:spPr>
      </p:cxnSp>
      <p:graphicFrame>
        <p:nvGraphicFramePr>
          <p:cNvPr id="1655283277" name="Google Shape;477;p26"/>
          <p:cNvGraphicFramePr>
            <a:graphicFrameLocks/>
          </p:cNvGraphicFramePr>
          <p:nvPr/>
        </p:nvGraphicFramePr>
        <p:xfrm>
          <a:off x="8221582" y="1281983"/>
          <a:ext cx="3272917" cy="33528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72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0825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600" b="1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Explizite Niveaustufen</a:t>
                      </a:r>
                      <a:endParaRPr sz="1600" b="1">
                        <a:latin typeface="Open Sans"/>
                        <a:cs typeface="Open Sans"/>
                      </a:endParaRPr>
                    </a:p>
                  </a:txBody>
                  <a:tcPr marL="91449" marR="91449" marT="45721" marB="45721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  <a:solidFill>
                      <a:srgbClr val="00908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913152455" name="Grafik 191315245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35731" y="1842609"/>
            <a:ext cx="2975985" cy="4798537"/>
          </a:xfrm>
          <a:prstGeom prst="rect">
            <a:avLst/>
          </a:prstGeom>
        </p:spPr>
      </p:pic>
      <p:sp>
        <p:nvSpPr>
          <p:cNvPr id="1738150081" name="Google Shape;492;p27"/>
          <p:cNvSpPr txBox="1"/>
          <p:nvPr/>
        </p:nvSpPr>
        <p:spPr bwMode="auto">
          <a:xfrm>
            <a:off x="105150" y="319608"/>
            <a:ext cx="11360797" cy="763596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22" tIns="91422" rIns="91422" bIns="91422" numCol="1" spcCol="0" rtlCol="0" fromWordArt="0" anchor="t" anchorCtr="0" forceAA="0" compatLnSpc="0">
            <a:norm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emiBold"/>
              <a:buNone/>
              <a:defRPr sz="3000" b="0" i="0" u="none" strike="noStrike" cap="none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9pPr>
          </a:lstStyle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  <a:defRPr/>
            </a:pPr>
            <a:r>
              <a:rPr lang="de-DE" sz="2800" b="1">
                <a:ln w="12699">
                  <a:solidFill>
                    <a:schemeClr val="accent1">
                      <a:lumMod val="50000"/>
                      <a:alpha val="24999"/>
                    </a:schemeClr>
                  </a:solidFill>
                  <a:prstDash val="solid"/>
                </a:ln>
                <a:latin typeface="Open Sans"/>
                <a:ea typeface="Open Sans"/>
                <a:cs typeface="Open Sans"/>
              </a:rPr>
              <a:t>Metadatenfelder</a:t>
            </a:r>
            <a:r>
              <a:rPr lang="de-DE" sz="2600" b="1">
                <a:ln w="12699">
                  <a:solidFill>
                    <a:schemeClr val="accent1">
                      <a:lumMod val="50000"/>
                      <a:alpha val="24999"/>
                    </a:schemeClr>
                  </a:solidFill>
                  <a:prstDash val="solid"/>
                </a:ln>
                <a:latin typeface="Open Sans"/>
                <a:ea typeface="Open Sans"/>
                <a:cs typeface="Open Sans"/>
              </a:rPr>
              <a:t> </a:t>
            </a:r>
            <a:r>
              <a:rPr lang="de-DE" sz="2600">
                <a:ln w="12699">
                  <a:solidFill>
                    <a:schemeClr val="accent1">
                      <a:lumMod val="50000"/>
                      <a:alpha val="24999"/>
                    </a:schemeClr>
                  </a:solidFill>
                  <a:prstDash val="solid"/>
                </a:ln>
                <a:latin typeface="Open Sans"/>
                <a:ea typeface="Open Sans"/>
                <a:cs typeface="Open Sans"/>
              </a:rPr>
              <a:t>mit Bezug zu didaktischen Metadaten I</a:t>
            </a:r>
            <a:endParaRPr sz="2600">
              <a:ln w="12699">
                <a:solidFill>
                  <a:schemeClr val="accent1">
                    <a:lumMod val="50000"/>
                    <a:alpha val="24999"/>
                  </a:schemeClr>
                </a:solidFill>
                <a:prstDash val="solid"/>
              </a:ln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2557406" name="Google Shape;493;p27"/>
          <p:cNvSpPr txBox="1">
            <a:spLocks noGrp="1"/>
          </p:cNvSpPr>
          <p:nvPr>
            <p:ph type="sldNum" idx="12"/>
          </p:nvPr>
        </p:nvSpPr>
        <p:spPr bwMode="auto">
          <a:xfrm>
            <a:off x="11320330" y="6241343"/>
            <a:ext cx="731598" cy="524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ctr" anchorCtr="0">
            <a:normAutofit/>
          </a:bodyPr>
          <a:lstStyle/>
          <a:p>
            <a: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pPr>
            <a:fld id="{CAC6AAAB-F2C3-B35A-19FB-6AAA7669D5AC}" type="slidenum">
              <a:rPr lang="de-DE"/>
              <a:t>14</a:t>
            </a:fld>
            <a:endParaRPr/>
          </a:p>
        </p:txBody>
      </p:sp>
      <p:graphicFrame>
        <p:nvGraphicFramePr>
          <p:cNvPr id="749558605" name="Google Shape;495;p27"/>
          <p:cNvGraphicFramePr>
            <a:graphicFrameLocks/>
          </p:cNvGraphicFramePr>
          <p:nvPr/>
        </p:nvGraphicFramePr>
        <p:xfrm>
          <a:off x="359831" y="1307495"/>
          <a:ext cx="11376590" cy="413357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792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6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92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012">
                <a:tc gridSpan="4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2000" b="1" u="none" strike="noStrike" cap="none">
                          <a:solidFill>
                            <a:schemeClr val="dk1"/>
                          </a:solidFill>
                          <a:latin typeface="Noto Sans"/>
                          <a:ea typeface="Noto Sans"/>
                          <a:cs typeface="Noto Sans"/>
                        </a:rPr>
                        <a:t>Weitere Felder</a:t>
                      </a:r>
                      <a:endParaRPr sz="1800"/>
                    </a:p>
                  </a:txBody>
                  <a:tcPr marL="91449" marR="91449" marT="45722" marB="45722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  <a:solidFill>
                      <a:srgbClr val="009085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044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Didaktische Kontextualisierung </a:t>
                      </a:r>
                      <a:b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</a:br>
                      <a: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(Settings und Szenarien)</a:t>
                      </a:r>
                      <a:endParaRPr sz="1800">
                        <a:latin typeface="Open Sans"/>
                        <a:cs typeface="Open Sans"/>
                      </a:endParaRPr>
                    </a:p>
                  </a:txBody>
                  <a:tcPr marL="91449" marR="91449" marT="45722" marB="45722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Qualitätsattribute</a:t>
                      </a:r>
                      <a:endParaRPr sz="1800">
                        <a:latin typeface="Open Sans"/>
                        <a:cs typeface="Open Sans"/>
                      </a:endParaRPr>
                    </a:p>
                  </a:txBody>
                  <a:tcPr marL="91449" marR="91449" marT="45722" marB="45722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Lehr-/Lernaktivitäten, Unterrichtsaktivitäten</a:t>
                      </a:r>
                      <a:endParaRPr sz="1800">
                        <a:latin typeface="Open Sans"/>
                        <a:cs typeface="Open Sans"/>
                      </a:endParaRPr>
                    </a:p>
                  </a:txBody>
                  <a:tcPr marL="91449" marR="91449" marT="45721" marB="45721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699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Praxiserfahrungen</a:t>
                      </a:r>
                      <a:endParaRPr sz="1800">
                        <a:latin typeface="Open Sans"/>
                        <a:cs typeface="Open Sans"/>
                      </a:endParaRPr>
                    </a:p>
                  </a:txBody>
                  <a:tcPr marL="91449" marR="91449" marT="45722" marB="45722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(Typische) Lerndauer</a:t>
                      </a:r>
                      <a:endParaRPr sz="1800">
                        <a:latin typeface="Open Sans"/>
                        <a:cs typeface="Open Sans"/>
                      </a:endParaRPr>
                    </a:p>
                  </a:txBody>
                  <a:tcPr marL="91449" marR="91449" marT="45722" marB="45722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Lehr-/Lernmethoden</a:t>
                      </a:r>
                      <a:endParaRPr sz="1800">
                        <a:latin typeface="Open Sans"/>
                        <a:cs typeface="Open Sans"/>
                      </a:endParaRPr>
                    </a:p>
                  </a:txBody>
                  <a:tcPr marL="91449" marR="91449" marT="45721" marB="45721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238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Ressourcentyp, Medientyp</a:t>
                      </a:r>
                      <a:endParaRPr sz="1800">
                        <a:latin typeface="Open Sans"/>
                        <a:cs typeface="Open Sans"/>
                      </a:endParaRPr>
                    </a:p>
                  </a:txBody>
                  <a:tcPr marL="91449" marR="91449" marT="45722" marB="45722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defRPr/>
                      </a:pPr>
                      <a: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Technische Voraussetzungen</a:t>
                      </a:r>
                      <a:endParaRPr sz="1800">
                        <a:latin typeface="Open Sans"/>
                        <a:cs typeface="Open Sans"/>
                      </a:endParaRPr>
                    </a:p>
                  </a:txBody>
                  <a:tcPr marL="91449" marR="91449" marT="45722" marB="45722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Lernorte, Lernräume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Open Sans"/>
                        <a:cs typeface="Open Sans"/>
                      </a:endParaRPr>
                    </a:p>
                  </a:txBody>
                  <a:tcPr marL="91449" marR="91449" marT="45721" marB="45721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429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Zugänglichkeit und Barrierearmut</a:t>
                      </a:r>
                      <a:endParaRPr sz="1800">
                        <a:latin typeface="Open Sans"/>
                        <a:cs typeface="Open Sans"/>
                      </a:endParaRPr>
                    </a:p>
                  </a:txBody>
                  <a:tcPr marL="91449" marR="91449" marT="45722" marB="45722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Didaktische Relationen</a:t>
                      </a:r>
                      <a:endParaRPr sz="1800">
                        <a:latin typeface="Open Sans"/>
                        <a:cs typeface="Open Sans"/>
                      </a:endParaRPr>
                    </a:p>
                  </a:txBody>
                  <a:tcPr marL="91449" marR="91449" marT="45722" marB="45722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Lerntypen, Lernstile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Open Sans"/>
                        <a:cs typeface="Open Sans"/>
                      </a:endParaRPr>
                    </a:p>
                  </a:txBody>
                  <a:tcPr marL="91449" marR="91449" marT="45721" marB="45721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429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Lehr/-Lernform (Interaktivitätstyp)</a:t>
                      </a:r>
                      <a:endParaRPr sz="1800">
                        <a:latin typeface="Open Sans"/>
                        <a:cs typeface="Open Sans"/>
                      </a:endParaRPr>
                    </a:p>
                  </a:txBody>
                  <a:tcPr marL="91449" marR="91449" marT="45722" marB="45722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Granularität</a:t>
                      </a:r>
                      <a:endParaRPr sz="1800">
                        <a:latin typeface="Open Sans"/>
                        <a:cs typeface="Open Sans"/>
                      </a:endParaRPr>
                    </a:p>
                  </a:txBody>
                  <a:tcPr marL="91449" marR="91449" marT="45722" marB="45722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Einsatzkontext und </a:t>
                      </a:r>
                      <a:b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</a:br>
                      <a: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-voraussetzungen</a:t>
                      </a:r>
                      <a:endParaRPr sz="1800">
                        <a:latin typeface="Open Sans"/>
                        <a:cs typeface="Open Sans"/>
                      </a:endParaRPr>
                    </a:p>
                  </a:txBody>
                  <a:tcPr marL="91449" marR="91449" marT="45721" marB="45721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3382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Lehr-/Veranstaltungsformat, Lehrmodus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Open Sans"/>
                        <a:cs typeface="Open Sans"/>
                      </a:endParaRPr>
                    </a:p>
                  </a:txBody>
                  <a:tcPr marL="91449" marR="91449" marT="45721" marB="45721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Lernphasen, </a:t>
                      </a:r>
                      <a:b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</a:br>
                      <a: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Unterrichtsphasen / -schritte</a:t>
                      </a:r>
                      <a:endParaRPr sz="1800">
                        <a:latin typeface="Open Sans"/>
                        <a:cs typeface="Open Sans"/>
                      </a:endParaRPr>
                    </a:p>
                  </a:txBody>
                  <a:tcPr marL="91449" marR="91449" marT="45721" marB="45721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800" u="none" strike="noStrike" cap="non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Individualisierung und Personalisierung</a:t>
                      </a:r>
                      <a:endParaRPr sz="1800">
                        <a:latin typeface="Open Sans"/>
                        <a:cs typeface="Open Sans"/>
                      </a:endParaRPr>
                    </a:p>
                  </a:txBody>
                  <a:tcPr marL="91449" marR="91449" marT="45721" marB="45721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699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1800" u="none" strike="noStrike" cap="none">
                        <a:solidFill>
                          <a:schemeClr val="dk1"/>
                        </a:solidFill>
                        <a:latin typeface="Open Sans"/>
                        <a:cs typeface="Open Sans"/>
                      </a:endParaRPr>
                    </a:p>
                  </a:txBody>
                  <a:tcPr marL="91449" marR="91449" marT="45721" marB="45721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defRPr/>
                      </a:pPr>
                      <a:endParaRPr sz="1800">
                        <a:latin typeface="Open Sans"/>
                        <a:cs typeface="Open Sans"/>
                      </a:endParaRPr>
                    </a:p>
                  </a:txBody>
                  <a:tcPr marL="91449" marR="91449" marT="45721" marB="45721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defRPr/>
                      </a:pPr>
                      <a:r>
                        <a:rPr lang="de-DE" sz="1800" b="0" i="0" u="none" strike="noStrike" cap="none" spc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Gruppengröße, Klassengröße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Open Sans"/>
                        <a:cs typeface="Open Sans"/>
                      </a:endParaRPr>
                    </a:p>
                  </a:txBody>
                  <a:tcPr marL="91449" marR="91449" marT="45721" marB="45721" anchor="ctr">
                    <a:lnL w="12699" algn="ctr">
                      <a:solidFill>
                        <a:schemeClr val="accent4"/>
                      </a:solidFill>
                    </a:lnL>
                    <a:lnR w="12699" algn="ctr">
                      <a:solidFill>
                        <a:schemeClr val="accent4"/>
                      </a:solidFill>
                    </a:lnR>
                    <a:lnT w="12699" algn="ctr">
                      <a:solidFill>
                        <a:schemeClr val="accent4"/>
                      </a:solidFill>
                    </a:lnT>
                    <a:lnB w="12699" algn="ctr">
                      <a:solidFill>
                        <a:schemeClr val="accent4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68662165" name="Google Shape;496;p27"/>
          <p:cNvSpPr txBox="1"/>
          <p:nvPr/>
        </p:nvSpPr>
        <p:spPr bwMode="auto">
          <a:xfrm>
            <a:off x="9757506" y="-19274"/>
            <a:ext cx="2422398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0" marR="0" lvl="0" indent="0" algn="r">
              <a:lnSpc>
                <a:spcPct val="114999"/>
              </a:lnSpc>
              <a:spcBef>
                <a:spcPts val="0"/>
              </a:spcBef>
              <a:spcAft>
                <a:spcPts val="1198"/>
              </a:spcAft>
              <a:buClr>
                <a:schemeClr val="dk1"/>
              </a:buClr>
              <a:buSzPts val="1800"/>
              <a:buFont typeface="Noto Sans"/>
              <a:buNone/>
              <a:defRPr/>
            </a:pPr>
            <a:r>
              <a:rPr lang="de-DE" sz="8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rPr>
              <a:t>vgl. </a:t>
            </a:r>
            <a:r>
              <a:rPr lang="de-DE" sz="800" b="0" i="0" u="sng" strike="noStrike" cap="none" spc="0">
                <a:solidFill>
                  <a:schemeClr val="dk1"/>
                </a:solidFill>
                <a:latin typeface="Noto Sans"/>
                <a:ea typeface="Noto Sans"/>
                <a:cs typeface="Noto Sans"/>
                <a:hlinkClick r:id="rId3" tooltip="https://zenodo.org/doi/10.5281/zenodo.10828758"/>
              </a:rPr>
              <a:t>Kompendium</a:t>
            </a:r>
            <a:r>
              <a:rPr lang="de-DE" sz="8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rPr>
              <a:t>, S. </a:t>
            </a:r>
            <a:r>
              <a:rPr lang="de-DE" sz="800">
                <a:solidFill>
                  <a:schemeClr val="dk1"/>
                </a:solidFill>
                <a:latin typeface="Noto Sans"/>
                <a:ea typeface="Noto Sans"/>
                <a:cs typeface="Noto Sans"/>
              </a:rPr>
              <a:t>99 - 146</a:t>
            </a:r>
            <a:endParaRPr/>
          </a:p>
        </p:txBody>
      </p:sp>
      <p:sp>
        <p:nvSpPr>
          <p:cNvPr id="1208499725" name="Google Shape;492;p27"/>
          <p:cNvSpPr txBox="1"/>
          <p:nvPr/>
        </p:nvSpPr>
        <p:spPr bwMode="auto">
          <a:xfrm>
            <a:off x="105150" y="319608"/>
            <a:ext cx="11360797" cy="763596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22" tIns="91422" rIns="91422" bIns="91422" numCol="1" spcCol="0" rtlCol="0" fromWordArt="0" anchor="t" anchorCtr="0" forceAA="0" compatLnSpc="0">
            <a:norm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emiBold"/>
              <a:buNone/>
              <a:defRPr sz="3000" b="0" i="0" u="none" strike="noStrike" cap="none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</a:defRPr>
            </a:lvl9pPr>
          </a:lstStyle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  <a:defRPr/>
            </a:pPr>
            <a:r>
              <a:rPr lang="de-DE" sz="2800" b="1">
                <a:ln w="12699">
                  <a:solidFill>
                    <a:schemeClr val="accent1">
                      <a:lumMod val="50000"/>
                      <a:alpha val="24999"/>
                    </a:schemeClr>
                  </a:solidFill>
                  <a:prstDash val="solid"/>
                </a:ln>
                <a:latin typeface="Open Sans"/>
                <a:ea typeface="Open Sans"/>
                <a:cs typeface="Open Sans"/>
              </a:rPr>
              <a:t>Metadatenfelder </a:t>
            </a:r>
            <a:r>
              <a:rPr lang="de-DE" sz="2600">
                <a:ln w="12699">
                  <a:solidFill>
                    <a:schemeClr val="accent1">
                      <a:lumMod val="50000"/>
                      <a:alpha val="24999"/>
                    </a:schemeClr>
                  </a:solidFill>
                  <a:prstDash val="solid"/>
                </a:ln>
                <a:latin typeface="Open Sans"/>
                <a:ea typeface="Open Sans"/>
                <a:cs typeface="Open Sans"/>
              </a:rPr>
              <a:t>mit Bezug zu didaktischen Metadaten II</a:t>
            </a:r>
            <a:endParaRPr sz="2800">
              <a:ln w="12699">
                <a:solidFill>
                  <a:schemeClr val="accent1">
                    <a:lumMod val="50000"/>
                    <a:alpha val="24999"/>
                  </a:schemeClr>
                </a:solidFill>
                <a:prstDash val="solid"/>
              </a:ln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79205926" name="Grafik 87920592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295010" y="1294734"/>
            <a:ext cx="3682845" cy="3682845"/>
          </a:xfrm>
          <a:prstGeom prst="rect">
            <a:avLst/>
          </a:prstGeom>
        </p:spPr>
      </p:pic>
      <p:sp>
        <p:nvSpPr>
          <p:cNvPr id="510777766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 lIns="0" tIns="0" rIns="0" bIns="0" anchor="t">
            <a:noAutofit/>
          </a:bodyPr>
          <a:lstStyle>
            <a:lvl1pPr algn="l">
              <a:defRPr sz="3200" b="1" i="0" cap="all">
                <a:solidFill>
                  <a:schemeClr val="bg2"/>
                </a:solidFill>
                <a:latin typeface="+mj-lt"/>
                <a:cs typeface="Open Sans"/>
              </a:defRPr>
            </a:lvl1pPr>
          </a:lstStyle>
          <a:p>
            <a:pPr>
              <a:defRPr/>
            </a:pPr>
            <a:r>
              <a:t>Jetzt seid ihr dran</a:t>
            </a:r>
          </a:p>
        </p:txBody>
      </p:sp>
      <p:sp>
        <p:nvSpPr>
          <p:cNvPr id="2126127783" name="Inhaltsplatzhalter 2"/>
          <p:cNvSpPr>
            <a:spLocks noGrp="1"/>
          </p:cNvSpPr>
          <p:nvPr>
            <p:ph idx="1"/>
          </p:nvPr>
        </p:nvSpPr>
        <p:spPr bwMode="auto">
          <a:xfrm>
            <a:off x="474132" y="956751"/>
            <a:ext cx="11260666" cy="4538121"/>
          </a:xfrm>
        </p:spPr>
        <p:txBody>
          <a:bodyPr vertOverflow="overflow" horzOverflow="overflow" vert="horz" wrap="square" lIns="0" tIns="0" rIns="0" bIns="0" numCol="1" spcCol="0" rtlCol="0" fromWordArt="0" anchor="t" anchorCtr="0" forceAA="0" compatLnSpc="0">
            <a:normAutofit/>
          </a:bodyPr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 marL="742950" indent="-28575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 marL="16002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b="1"/>
              <a:t>Wir wollen herausfinden, welche Attribute für welche Nutzungs-szenarien sinnvoll erscheinen.</a:t>
            </a:r>
            <a:endParaRPr/>
          </a:p>
          <a:p>
            <a:pPr marL="0" indent="0">
              <a:lnSpc>
                <a:spcPct val="100000"/>
              </a:lnSpc>
              <a:buClr>
                <a:schemeClr val="tx2"/>
              </a:buClr>
              <a:buFont typeface="Arial"/>
              <a:buNone/>
              <a:defRPr/>
            </a:pPr>
            <a:endParaRPr/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t>unter Zuhilfenahme</a:t>
            </a:r>
          </a:p>
          <a:p>
            <a:pPr>
              <a:lnSpc>
                <a:spcPct val="114999"/>
              </a:lnSpc>
              <a:defRPr/>
            </a:pPr>
            <a:r>
              <a:t>der vorgestellten Szenarien </a:t>
            </a:r>
            <a:r>
              <a:rPr b="1"/>
              <a:t>oder</a:t>
            </a:r>
            <a:endParaRPr/>
          </a:p>
          <a:p>
            <a:pPr>
              <a:lnSpc>
                <a:spcPct val="114999"/>
              </a:lnSpc>
              <a:defRPr/>
            </a:pPr>
            <a:r>
              <a:t>eigener identifizierter Szenarien aus der eigenen Praxis</a:t>
            </a:r>
          </a:p>
          <a:p>
            <a:pPr marL="0" indent="0">
              <a:lnSpc>
                <a:spcPct val="100000"/>
              </a:lnSpc>
              <a:buClr>
                <a:schemeClr val="tx2"/>
              </a:buClr>
              <a:buFont typeface="Arial"/>
              <a:buNone/>
              <a:defRPr/>
            </a:pPr>
            <a:endParaRPr/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t>und</a:t>
            </a:r>
          </a:p>
          <a:p>
            <a:pPr>
              <a:lnSpc>
                <a:spcPct val="114999"/>
              </a:lnSpc>
              <a:defRPr/>
            </a:pPr>
            <a:r>
              <a:t>der Attribute aus dem Kompendium der Didaktischen Metadaten </a:t>
            </a:r>
            <a:r>
              <a:rPr b="1"/>
              <a:t>oder</a:t>
            </a:r>
            <a:endParaRPr/>
          </a:p>
          <a:p>
            <a:pPr>
              <a:lnSpc>
                <a:spcPct val="114999"/>
              </a:lnSpc>
              <a:defRPr/>
            </a:pPr>
            <a:r>
              <a:t>eigener Attribute (dafür weiße Blätter nutzen) </a:t>
            </a:r>
            <a:r>
              <a:rPr b="1"/>
              <a:t>oder</a:t>
            </a:r>
            <a:endParaRPr/>
          </a:p>
          <a:p>
            <a:pPr>
              <a:lnSpc>
                <a:spcPct val="114999"/>
              </a:lnSpc>
              <a:defRPr/>
            </a:pPr>
            <a:r>
              <a:t>Kompendium-Attribute und ggf. eigene </a:t>
            </a:r>
            <a:r>
              <a:rPr b="1"/>
              <a:t>oder</a:t>
            </a:r>
            <a:r>
              <a:t> bestehenden Wertelisten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Didaktische Metadaten und OER - eine produktive Verbindung!</a:t>
            </a:r>
            <a:endParaRPr/>
          </a:p>
        </p:txBody>
      </p:sp>
      <p:sp>
        <p:nvSpPr>
          <p:cNvPr id="388508948" name="Foliennummernplatzhalter 5"/>
          <p:cNvSpPr>
            <a:spLocks noGrp="1"/>
          </p:cNvSpPr>
          <p:nvPr>
            <p:ph type="sldNum" sz="quarter" idx="13"/>
          </p:nvPr>
        </p:nvSpPr>
        <p:spPr bwMode="auto"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52C14F74-7B8E-DAD1-C886-11A7B6885D89}" type="slidenum">
              <a:rPr lang="de-DE"/>
              <a:t>15</a:t>
            </a:fld>
            <a:endParaRPr lang="de-D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9612187" name="Grafik 67961218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728939" y="1033171"/>
            <a:ext cx="4005859" cy="4005859"/>
          </a:xfrm>
          <a:prstGeom prst="rect">
            <a:avLst/>
          </a:prstGeom>
        </p:spPr>
      </p:pic>
      <p:sp>
        <p:nvSpPr>
          <p:cNvPr id="1724994032" name="Inhaltsplatzhalter 2"/>
          <p:cNvSpPr>
            <a:spLocks noGrp="1"/>
          </p:cNvSpPr>
          <p:nvPr>
            <p:ph idx="1"/>
          </p:nvPr>
        </p:nvSpPr>
        <p:spPr bwMode="auto">
          <a:xfrm>
            <a:off x="474133" y="1085555"/>
            <a:ext cx="11260666" cy="4712159"/>
          </a:xfrm>
        </p:spPr>
        <p:txBody>
          <a:bodyPr vertOverflow="overflow" horzOverflow="overflow" vert="horz" wrap="square" lIns="0" tIns="0" rIns="0" bIns="0" numCol="1" spcCol="0" rtlCol="0" fromWordArt="0" anchor="t" anchorCtr="0" forceAA="0" compatLnSpc="0">
            <a:normAutofit fontScale="85000" lnSpcReduction="3000"/>
          </a:bodyPr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 marL="742950" indent="-28575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 marL="16002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b="1" dirty="0"/>
              <a:t>    Gruppenarbeitsphase</a:t>
            </a:r>
            <a:r>
              <a:rPr b="1" dirty="0"/>
              <a:t> A</a:t>
            </a:r>
            <a:endParaRPr dirty="0"/>
          </a:p>
          <a:p>
            <a:pPr marL="0" indent="0">
              <a:lnSpc>
                <a:spcPct val="100000"/>
              </a:lnSpc>
              <a:buClr>
                <a:schemeClr val="tx2"/>
              </a:buClr>
              <a:buFont typeface="Arial"/>
              <a:buNone/>
              <a:defRPr/>
            </a:pPr>
            <a:endParaRPr dirty="0"/>
          </a:p>
          <a:p>
            <a:pPr>
              <a:lnSpc>
                <a:spcPct val="114999"/>
              </a:lnSpc>
              <a:defRPr/>
            </a:pPr>
            <a:r>
              <a:rPr dirty="0"/>
              <a:t>30 </a:t>
            </a:r>
            <a:r>
              <a:rPr dirty="0" err="1"/>
              <a:t>Minuten</a:t>
            </a:r>
            <a:r>
              <a:rPr dirty="0"/>
              <a:t> </a:t>
            </a:r>
          </a:p>
          <a:p>
            <a:pPr>
              <a:lnSpc>
                <a:spcPct val="114999"/>
              </a:lnSpc>
              <a:defRPr/>
            </a:pPr>
            <a:r>
              <a:rPr dirty="0"/>
              <a:t>an </a:t>
            </a:r>
            <a:r>
              <a:rPr dirty="0" err="1"/>
              <a:t>jeweils</a:t>
            </a:r>
            <a:r>
              <a:rPr dirty="0"/>
              <a:t> </a:t>
            </a:r>
            <a:r>
              <a:rPr dirty="0" err="1"/>
              <a:t>einem</a:t>
            </a:r>
            <a:r>
              <a:rPr dirty="0"/>
              <a:t> </a:t>
            </a:r>
            <a:r>
              <a:rPr dirty="0" err="1"/>
              <a:t>Metaplan</a:t>
            </a:r>
            <a:endParaRPr dirty="0"/>
          </a:p>
          <a:p>
            <a:pPr>
              <a:lnSpc>
                <a:spcPct val="114999"/>
              </a:lnSpc>
              <a:defRPr/>
            </a:pPr>
            <a:r>
              <a:rPr dirty="0"/>
              <a:t>Gruppen </a:t>
            </a:r>
            <a:r>
              <a:rPr dirty="0" err="1"/>
              <a:t>mit</a:t>
            </a:r>
            <a:r>
              <a:rPr dirty="0"/>
              <a:t> 4-6 </a:t>
            </a:r>
            <a:r>
              <a:rPr dirty="0" err="1"/>
              <a:t>Teilnehmenden</a:t>
            </a:r>
            <a:r>
              <a:rPr dirty="0"/>
              <a:t>,</a:t>
            </a:r>
          </a:p>
          <a:p>
            <a:pPr>
              <a:lnSpc>
                <a:spcPct val="114999"/>
              </a:lnSpc>
              <a:defRPr/>
            </a:pPr>
            <a:r>
              <a:rPr dirty="0" err="1"/>
              <a:t>davon</a:t>
            </a:r>
            <a:r>
              <a:rPr dirty="0"/>
              <a:t> </a:t>
            </a:r>
            <a:r>
              <a:rPr dirty="0" err="1"/>
              <a:t>wird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/r </a:t>
            </a:r>
            <a:r>
              <a:rPr dirty="0" err="1"/>
              <a:t>Dokumentationsbeauftragte</a:t>
            </a:r>
            <a:r>
              <a:rPr dirty="0"/>
              <a:t>/r</a:t>
            </a:r>
          </a:p>
          <a:p>
            <a:pPr>
              <a:lnSpc>
                <a:spcPct val="114999"/>
              </a:lnSpc>
              <a:defRPr/>
            </a:pPr>
            <a:r>
              <a:rPr dirty="0"/>
              <a:t>1 </a:t>
            </a:r>
            <a:r>
              <a:rPr dirty="0" err="1"/>
              <a:t>Paket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Attributen</a:t>
            </a:r>
            <a:r>
              <a:rPr dirty="0"/>
              <a:t>, </a:t>
            </a:r>
            <a:r>
              <a:rPr dirty="0" err="1"/>
              <a:t>Metaplan-Karten</a:t>
            </a:r>
            <a:r>
              <a:rPr dirty="0"/>
              <a:t> &amp; </a:t>
            </a:r>
            <a:r>
              <a:rPr dirty="0" err="1"/>
              <a:t>Stiften</a:t>
            </a:r>
            <a:endParaRPr dirty="0"/>
          </a:p>
          <a:p>
            <a:pPr marL="0" indent="0">
              <a:lnSpc>
                <a:spcPct val="100000"/>
              </a:lnSpc>
              <a:buClr>
                <a:schemeClr val="tx2"/>
              </a:buClr>
              <a:buFont typeface="Arial"/>
              <a:buNone/>
              <a:defRPr/>
            </a:pPr>
            <a:endParaRPr dirty="0"/>
          </a:p>
          <a:p>
            <a:pPr marL="0" indent="0">
              <a:lnSpc>
                <a:spcPct val="100000"/>
              </a:lnSpc>
              <a:buClr>
                <a:schemeClr val="tx2"/>
              </a:buClr>
              <a:buFont typeface="Arial"/>
              <a:buNone/>
              <a:defRPr/>
            </a:pPr>
            <a:r>
              <a:rPr dirty="0"/>
              <a:t>  </a:t>
            </a:r>
            <a:r>
              <a:rPr b="1" dirty="0"/>
              <a:t>  Arbeit</a:t>
            </a:r>
            <a:r>
              <a:rPr lang="de-DE" sz="2400" b="1" i="0" u="none" strike="noStrike" cap="none" spc="0" dirty="0" err="1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sphase</a:t>
            </a:r>
            <a:r>
              <a:rPr lang="de-DE" sz="2400" b="1" i="0" u="none" strike="noStrike" cap="none" spc="0" dirty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B</a:t>
            </a:r>
            <a:endParaRPr dirty="0"/>
          </a:p>
          <a:p>
            <a:pPr marL="0" indent="0">
              <a:lnSpc>
                <a:spcPct val="100000"/>
              </a:lnSpc>
              <a:buClr>
                <a:schemeClr val="tx2"/>
              </a:buClr>
              <a:buFont typeface="Arial"/>
              <a:buNone/>
              <a:defRPr/>
            </a:pPr>
            <a:endParaRPr dirty="0"/>
          </a:p>
          <a:p>
            <a:pPr>
              <a:lnSpc>
                <a:spcPct val="114999"/>
              </a:lnSpc>
              <a:defRPr/>
            </a:pPr>
            <a:r>
              <a:rPr lang="de-DE" sz="2400" b="0" i="0" u="none" strike="noStrike" cap="none" spc="0" dirty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10-15 Minuten</a:t>
            </a:r>
            <a:endParaRPr dirty="0"/>
          </a:p>
          <a:p>
            <a:pPr>
              <a:lnSpc>
                <a:spcPct val="114999"/>
              </a:lnSpc>
              <a:defRPr/>
            </a:pPr>
            <a:r>
              <a:rPr lang="de-DE" sz="2400" b="0" i="0" u="none" strike="noStrike" cap="none" spc="0" dirty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Treffen im Plenum</a:t>
            </a:r>
            <a:endParaRPr dirty="0"/>
          </a:p>
          <a:p>
            <a:pPr>
              <a:lnSpc>
                <a:spcPct val="114999"/>
              </a:lnSpc>
              <a:defRPr/>
            </a:pPr>
            <a:r>
              <a:rPr lang="de-DE" sz="2400" b="0" i="0" u="none" strike="noStrike" cap="none" spc="0" dirty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Jeweils eine Person aus der Gruppe stellt in wenigen Minuten das strittigste Attribut vor</a:t>
            </a:r>
            <a:endParaRPr dirty="0"/>
          </a:p>
          <a:p>
            <a:pPr>
              <a:lnSpc>
                <a:spcPct val="114999"/>
              </a:lnSpc>
              <a:defRPr/>
            </a:pPr>
            <a:r>
              <a:rPr lang="de-DE" sz="2400" b="0" i="0" u="none" strike="noStrike" cap="none" spc="0" dirty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Sinn und Zweck: Eindruck aus den anderen Gruppen und Impulse für eigene Arbeit erhalten</a:t>
            </a:r>
            <a:endParaRPr lang="de-DE" b="1" dirty="0"/>
          </a:p>
        </p:txBody>
      </p:sp>
      <p:sp>
        <p:nvSpPr>
          <p:cNvPr id="5073927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65666" y="274637"/>
            <a:ext cx="11260666" cy="1143000"/>
          </a:xfrm>
        </p:spPr>
        <p:txBody>
          <a:bodyPr lIns="0" tIns="0" rIns="0" bIns="0" anchor="t">
            <a:noAutofit/>
          </a:bodyPr>
          <a:lstStyle>
            <a:lvl1pPr algn="l">
              <a:defRPr sz="3200" b="1" i="0" cap="all">
                <a:solidFill>
                  <a:schemeClr val="bg2"/>
                </a:solidFill>
                <a:latin typeface="+mj-lt"/>
                <a:cs typeface="Open Sans"/>
              </a:defRPr>
            </a:lvl1pPr>
          </a:lstStyle>
          <a:p>
            <a:pPr>
              <a:defRPr/>
            </a:pPr>
            <a:r>
              <a:t>Zwei aufeinander aufbauende Arbeitsphasen </a:t>
            </a:r>
          </a:p>
        </p:txBody>
      </p:sp>
      <p:sp>
        <p:nvSpPr>
          <p:cNvPr id="151182177" name="Fußzeilenplatzhalter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Didaktische Metadaten und OER - eine produktive Verbindung!</a:t>
            </a:r>
            <a:endParaRPr/>
          </a:p>
        </p:txBody>
      </p:sp>
      <p:sp>
        <p:nvSpPr>
          <p:cNvPr id="1740084264" name="Foliennummernplatzhalter 5"/>
          <p:cNvSpPr>
            <a:spLocks noGrp="1"/>
          </p:cNvSpPr>
          <p:nvPr>
            <p:ph type="sldNum" sz="quarter" idx="13"/>
          </p:nvPr>
        </p:nvSpPr>
        <p:spPr bwMode="auto"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B7686C1F-1A46-B58F-2CFC-F36E1C701A8E}" type="slidenum">
              <a:rPr lang="de-DE"/>
              <a:t>16</a:t>
            </a:fld>
            <a:endParaRPr lang="de-D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28698549" name="Grafik 132869854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855311">
            <a:off x="8624672" y="2097533"/>
            <a:ext cx="3251232" cy="1968519"/>
          </a:xfrm>
          <a:prstGeom prst="rect">
            <a:avLst/>
          </a:prstGeom>
        </p:spPr>
      </p:pic>
      <p:sp>
        <p:nvSpPr>
          <p:cNvPr id="1045091121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 lIns="0" tIns="0" rIns="0" bIns="0" anchor="t">
            <a:noAutofit/>
          </a:bodyPr>
          <a:lstStyle>
            <a:lvl1pPr algn="l">
              <a:defRPr sz="3200" b="1" i="0" cap="all">
                <a:solidFill>
                  <a:schemeClr val="bg2"/>
                </a:solidFill>
                <a:latin typeface="+mj-lt"/>
                <a:cs typeface="Open Sans"/>
              </a:defRPr>
            </a:lvl1pPr>
          </a:lstStyle>
          <a:p>
            <a:pPr>
              <a:defRPr/>
            </a:pPr>
            <a:r>
              <a:rPr dirty="0" err="1"/>
              <a:t>Arbeitsauftrag</a:t>
            </a:r>
            <a:r>
              <a:rPr dirty="0"/>
              <a:t>: </a:t>
            </a:r>
          </a:p>
        </p:txBody>
      </p:sp>
      <p:sp>
        <p:nvSpPr>
          <p:cNvPr id="1238737359" name="Inhaltsplatzhalter 2"/>
          <p:cNvSpPr>
            <a:spLocks noGrp="1"/>
          </p:cNvSpPr>
          <p:nvPr>
            <p:ph idx="1"/>
          </p:nvPr>
        </p:nvSpPr>
        <p:spPr bwMode="auto">
          <a:xfrm>
            <a:off x="474132" y="1018940"/>
            <a:ext cx="11260666" cy="4538121"/>
          </a:xfrm>
        </p:spPr>
        <p:txBody>
          <a:bodyPr vertOverflow="overflow" horzOverflow="overflow" vert="horz" wrap="square" lIns="0" tIns="0" rIns="0" bIns="0" numCol="1" spcCol="0" rtlCol="0" fromWordArt="0" anchor="t" anchorCtr="0" forceAA="0" compatLnSpc="0">
            <a:normAutofit fontScale="95000" lnSpcReduction="1000"/>
          </a:bodyPr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 marL="742950" indent="-28575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 marL="16002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b="1" dirty="0"/>
              <a:t>Nehmt Euch ein Nutzungsszenario und formuliert es genau aus. Sucht dann die eurer Meinung nach passenden, wichtigen Attribute dazu aus.</a:t>
            </a:r>
            <a:endParaRPr dirty="0"/>
          </a:p>
          <a:p>
            <a:pPr marL="0" indent="0">
              <a:lnSpc>
                <a:spcPct val="100000"/>
              </a:lnSpc>
              <a:buClr>
                <a:schemeClr val="tx2"/>
              </a:buClr>
              <a:buFont typeface="Arial"/>
              <a:buNone/>
              <a:defRPr/>
            </a:pPr>
            <a:endParaRPr dirty="0"/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dirty="0"/>
              <a:t>An der </a:t>
            </a:r>
            <a:r>
              <a:rPr dirty="0" err="1"/>
              <a:t>Metaplan</a:t>
            </a:r>
            <a:r>
              <a:rPr dirty="0"/>
              <a:t>-Tafel</a:t>
            </a:r>
          </a:p>
          <a:p>
            <a:pPr marL="0" indent="0">
              <a:lnSpc>
                <a:spcPct val="100000"/>
              </a:lnSpc>
              <a:buClr>
                <a:schemeClr val="tx2"/>
              </a:buClr>
              <a:buFont typeface="Arial"/>
              <a:buNone/>
              <a:defRPr/>
            </a:pPr>
            <a:endParaRPr dirty="0"/>
          </a:p>
          <a:p>
            <a:pPr>
              <a:lnSpc>
                <a:spcPct val="114999"/>
              </a:lnSpc>
              <a:defRPr/>
            </a:pPr>
            <a:r>
              <a:rPr dirty="0" err="1"/>
              <a:t>werden</a:t>
            </a:r>
            <a:r>
              <a:rPr dirty="0"/>
              <a:t> die Attribute </a:t>
            </a:r>
            <a:r>
              <a:rPr dirty="0" err="1"/>
              <a:t>zugeordnet</a:t>
            </a:r>
            <a:r>
              <a:rPr dirty="0"/>
              <a:t> und </a:t>
            </a:r>
            <a:r>
              <a:rPr dirty="0" err="1"/>
              <a:t>diskutiert</a:t>
            </a:r>
            <a:r>
              <a:rPr dirty="0"/>
              <a:t>, </a:t>
            </a:r>
            <a:r>
              <a:rPr dirty="0" err="1"/>
              <a:t>wie</a:t>
            </a:r>
            <a:r>
              <a:rPr dirty="0"/>
              <a:t> </a:t>
            </a:r>
            <a:r>
              <a:rPr dirty="0" err="1"/>
              <a:t>diese</a:t>
            </a:r>
            <a:r>
              <a:rPr dirty="0"/>
              <a:t> </a:t>
            </a:r>
            <a:r>
              <a:rPr dirty="0" err="1"/>
              <a:t>zur</a:t>
            </a:r>
            <a:r>
              <a:rPr dirty="0"/>
              <a:t> </a:t>
            </a:r>
            <a:r>
              <a:rPr dirty="0" err="1"/>
              <a:t>Nutzbarkeit</a:t>
            </a:r>
            <a:r>
              <a:rPr dirty="0"/>
              <a:t> </a:t>
            </a:r>
            <a:r>
              <a:rPr dirty="0" err="1"/>
              <a:t>beitragen</a:t>
            </a:r>
            <a:r>
              <a:rPr dirty="0"/>
              <a:t>.</a:t>
            </a:r>
          </a:p>
          <a:p>
            <a:pPr>
              <a:lnSpc>
                <a:spcPct val="114999"/>
              </a:lnSpc>
              <a:defRPr/>
            </a:pPr>
            <a:r>
              <a:rPr dirty="0" err="1"/>
              <a:t>Dabei</a:t>
            </a:r>
            <a:r>
              <a:rPr dirty="0"/>
              <a:t> </a:t>
            </a:r>
            <a:r>
              <a:rPr dirty="0" err="1"/>
              <a:t>werden</a:t>
            </a:r>
            <a:r>
              <a:rPr dirty="0"/>
              <a:t> </a:t>
            </a:r>
            <a:r>
              <a:rPr dirty="0" err="1"/>
              <a:t>vor</a:t>
            </a:r>
            <a:r>
              <a:rPr dirty="0"/>
              <a:t> </a:t>
            </a:r>
            <a:r>
              <a:rPr dirty="0" err="1"/>
              <a:t>allem</a:t>
            </a:r>
            <a:r>
              <a:rPr dirty="0"/>
              <a:t> die </a:t>
            </a:r>
            <a:r>
              <a:rPr dirty="0" err="1"/>
              <a:t>didaktischen</a:t>
            </a:r>
            <a:r>
              <a:rPr dirty="0"/>
              <a:t> </a:t>
            </a:r>
            <a:r>
              <a:rPr dirty="0" err="1"/>
              <a:t>Metadaten</a:t>
            </a:r>
            <a:r>
              <a:rPr dirty="0"/>
              <a:t> </a:t>
            </a:r>
            <a:r>
              <a:rPr dirty="0" err="1"/>
              <a:t>begründet</a:t>
            </a:r>
            <a:r>
              <a:rPr dirty="0"/>
              <a:t>:</a:t>
            </a:r>
          </a:p>
          <a:p>
            <a:pPr marL="0" indent="0">
              <a:lnSpc>
                <a:spcPct val="100000"/>
              </a:lnSpc>
              <a:buClr>
                <a:schemeClr val="tx2"/>
              </a:buClr>
              <a:buFont typeface="Arial"/>
              <a:buNone/>
              <a:defRPr/>
            </a:pPr>
            <a:endParaRPr dirty="0"/>
          </a:p>
          <a:p>
            <a:pPr>
              <a:lnSpc>
                <a:spcPct val="114999"/>
              </a:lnSpc>
              <a:defRPr/>
            </a:pPr>
            <a:r>
              <a:rPr lang="de-DE" sz="2400" b="0" i="0" u="none" strike="noStrike" cap="none" spc="0" dirty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Was bedeutet das Attribut (per Definition) für Euch?</a:t>
            </a:r>
            <a:endParaRPr dirty="0"/>
          </a:p>
          <a:p>
            <a:pPr>
              <a:lnSpc>
                <a:spcPct val="114999"/>
              </a:lnSpc>
              <a:defRPr/>
            </a:pPr>
            <a:r>
              <a:rPr lang="de-DE" sz="2400" b="0" i="0" u="none" strike="noStrike" cap="none" spc="0" dirty="0">
                <a:solidFill>
                  <a:schemeClr val="tx2"/>
                </a:solidFill>
                <a:latin typeface="+mn-lt"/>
                <a:ea typeface="+mn-lt"/>
                <a:cs typeface="+mn-lt"/>
              </a:rPr>
              <a:t>Wieso ist dieses Attribut (aus didaktischer Perspektive) wichtig für dieses Nutzungsszenario?</a:t>
            </a:r>
            <a:endParaRPr lang="de-DE" sz="2400" b="0" i="0" u="none" strike="noStrike" cap="none" spc="0" dirty="0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endParaRPr b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Didaktische Metadaten und OER - eine produktive Verbindung!</a:t>
            </a:r>
            <a:endParaRPr/>
          </a:p>
        </p:txBody>
      </p:sp>
      <p:sp>
        <p:nvSpPr>
          <p:cNvPr id="1437258175" name="Foliennummernplatzhalter 5"/>
          <p:cNvSpPr>
            <a:spLocks noGrp="1"/>
          </p:cNvSpPr>
          <p:nvPr>
            <p:ph type="sldNum" sz="quarter" idx="13"/>
          </p:nvPr>
        </p:nvSpPr>
        <p:spPr bwMode="auto"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C63F843-5E8B-890B-18BA-21F498433BDD}" type="slidenum">
              <a:rPr lang="de-DE"/>
              <a:t>17</a:t>
            </a:fld>
            <a:endParaRPr lang="de-DE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904995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 lIns="0" tIns="0" rIns="0" bIns="0" anchor="t">
            <a:noAutofit/>
          </a:bodyPr>
          <a:lstStyle>
            <a:lvl1pPr algn="l">
              <a:defRPr sz="3200" b="1" i="0" cap="all">
                <a:solidFill>
                  <a:schemeClr val="bg2"/>
                </a:solidFill>
                <a:latin typeface="+mj-lt"/>
                <a:cs typeface="Open Sans"/>
              </a:defRPr>
            </a:lvl1pPr>
          </a:lstStyle>
          <a:p>
            <a:pPr>
              <a:defRPr/>
            </a:pPr>
            <a:r>
              <a:t>Wie findet ihr euch?</a:t>
            </a:r>
          </a:p>
        </p:txBody>
      </p:sp>
      <p:sp>
        <p:nvSpPr>
          <p:cNvPr id="796772948" name="Inhaltsplatzhalter 2"/>
          <p:cNvSpPr>
            <a:spLocks noGrp="1"/>
          </p:cNvSpPr>
          <p:nvPr>
            <p:ph idx="1"/>
          </p:nvPr>
        </p:nvSpPr>
        <p:spPr bwMode="auto">
          <a:xfrm>
            <a:off x="474132" y="1033566"/>
            <a:ext cx="11260666" cy="4538121"/>
          </a:xfrm>
        </p:spPr>
        <p:txBody>
          <a:bodyPr vertOverflow="overflow" horzOverflow="overflow" vert="horz" wrap="square" lIns="0" tIns="0" rIns="0" bIns="0" numCol="1" spcCol="0" rtlCol="0" fromWordArt="0" anchor="t" anchorCtr="0" forceAA="0" compatLnSpc="0">
            <a:normAutofit/>
          </a:bodyPr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 marL="742950" indent="-28575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 marL="16002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b="1"/>
              <a:t>Wähle ein dir wichtiges Nutzungsszenario und finde Dich in einer Gruppe von 4-6 Teilnehmenden zusammen, die sich für das selbe Szenario interessieren.</a:t>
            </a:r>
            <a:endParaRPr/>
          </a:p>
          <a:p>
            <a:pPr marL="0" indent="0">
              <a:lnSpc>
                <a:spcPct val="100000"/>
              </a:lnSpc>
              <a:buClr>
                <a:schemeClr val="tx2"/>
              </a:buClr>
              <a:buFont typeface="Arial"/>
              <a:buNone/>
              <a:defRPr/>
            </a:pPr>
            <a:endParaRPr/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t>                     Hinweise</a:t>
            </a:r>
          </a:p>
          <a:p>
            <a:pPr marL="0" indent="0">
              <a:lnSpc>
                <a:spcPct val="100000"/>
              </a:lnSpc>
              <a:buClr>
                <a:schemeClr val="tx2"/>
              </a:buClr>
              <a:buFont typeface="Arial"/>
              <a:buNone/>
              <a:defRPr/>
            </a:pPr>
            <a:endParaRPr/>
          </a:p>
          <a:p>
            <a:pPr>
              <a:lnSpc>
                <a:spcPct val="114999"/>
              </a:lnSpc>
              <a:defRPr/>
            </a:pPr>
            <a:r>
              <a:t>Gibt es Szenarien, die noch dazukommen könnten bzw. sollten?</a:t>
            </a:r>
          </a:p>
          <a:p>
            <a:pPr marL="0" indent="0">
              <a:lnSpc>
                <a:spcPct val="100000"/>
              </a:lnSpc>
              <a:buClr>
                <a:schemeClr val="tx2"/>
              </a:buClr>
              <a:buFont typeface="Arial"/>
              <a:buNone/>
              <a:defRPr/>
            </a:pPr>
            <a:r>
              <a:t>Dann diese ausformulieren und ebenfalls eine Arbeitsgruppe dazu gründen.</a:t>
            </a:r>
          </a:p>
          <a:p>
            <a:pPr marL="0" indent="0">
              <a:lnSpc>
                <a:spcPct val="100000"/>
              </a:lnSpc>
              <a:buClr>
                <a:schemeClr val="tx2"/>
              </a:buClr>
              <a:buFont typeface="Arial"/>
              <a:buNone/>
              <a:defRPr/>
            </a:pPr>
            <a:endParaRPr/>
          </a:p>
          <a:p>
            <a:pPr>
              <a:lnSpc>
                <a:spcPct val="114999"/>
              </a:lnSpc>
              <a:defRPr/>
            </a:pPr>
            <a:r>
              <a:rPr lang="de-DE" sz="24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Szenarien (vorgegebene, sowie selbst formulierte) erhalten Nummern.</a:t>
            </a:r>
            <a:endParaRPr b="1"/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t>Diese mitnehmen zum Metaplan.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Didaktische Metadaten und OER - eine produktive Verbindung!</a:t>
            </a:r>
            <a:endParaRPr/>
          </a:p>
        </p:txBody>
      </p:sp>
      <p:sp>
        <p:nvSpPr>
          <p:cNvPr id="1635641302" name="Foliennummernplatzhalter 5"/>
          <p:cNvSpPr>
            <a:spLocks noGrp="1"/>
          </p:cNvSpPr>
          <p:nvPr>
            <p:ph type="sldNum" sz="quarter" idx="13"/>
          </p:nvPr>
        </p:nvSpPr>
        <p:spPr bwMode="auto"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BE293A7-3474-90DB-4274-714977BEC424}" type="slidenum">
              <a:rPr lang="de-DE"/>
              <a:t>18</a:t>
            </a:fld>
            <a:endParaRPr lang="de-DE"/>
          </a:p>
        </p:txBody>
      </p:sp>
      <p:sp>
        <p:nvSpPr>
          <p:cNvPr id="702170872" name="Pfeil: nach rechts 702170871"/>
          <p:cNvSpPr/>
          <p:nvPr/>
        </p:nvSpPr>
        <p:spPr bwMode="auto">
          <a:xfrm>
            <a:off x="474131" y="2519515"/>
            <a:ext cx="1367298" cy="61451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7042898" name="Grafik 19704289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439157" y="1903592"/>
            <a:ext cx="1915599" cy="14516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5206203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4129" y="274635"/>
            <a:ext cx="11260665" cy="1143000"/>
          </a:xfrm>
        </p:spPr>
        <p:txBody>
          <a:bodyPr lIns="0" tIns="0" rIns="0" bIns="0" anchor="t">
            <a:noAutofit/>
          </a:bodyPr>
          <a:lstStyle>
            <a:lvl1pPr algn="l">
              <a:defRPr sz="3200" b="1" i="0" cap="all">
                <a:solidFill>
                  <a:schemeClr val="bg2"/>
                </a:solidFill>
                <a:latin typeface="+mj-lt"/>
                <a:cs typeface="Open Sans"/>
              </a:defRPr>
            </a:lvl1pPr>
          </a:lstStyle>
          <a:p>
            <a:pPr>
              <a:defRPr/>
            </a:pPr>
            <a:r>
              <a:t>Die Nutzungsszenarien</a:t>
            </a:r>
          </a:p>
        </p:txBody>
      </p:sp>
      <p:sp>
        <p:nvSpPr>
          <p:cNvPr id="391620644" name="Inhaltsplatzhalter 2"/>
          <p:cNvSpPr>
            <a:spLocks noGrp="1"/>
          </p:cNvSpPr>
          <p:nvPr>
            <p:ph idx="1"/>
          </p:nvPr>
        </p:nvSpPr>
        <p:spPr bwMode="auto">
          <a:xfrm>
            <a:off x="474129" y="1264007"/>
            <a:ext cx="11260665" cy="4604619"/>
          </a:xfrm>
        </p:spPr>
        <p:txBody>
          <a:bodyPr vertOverflow="overflow" horzOverflow="overflow" vert="horz" wrap="square" lIns="0" tIns="0" rIns="0" bIns="0" numCol="1" spcCol="0" rtlCol="0" fromWordArt="0" anchor="t" anchorCtr="0" forceAA="0" compatLnSpc="0">
            <a:normAutofit/>
          </a:bodyPr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 marL="742950" indent="-28575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 marL="16002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>
              <a:lnSpc>
                <a:spcPct val="150000"/>
              </a:lnSpc>
              <a:defRPr/>
            </a:pPr>
            <a:r>
              <a:rPr b="1"/>
              <a:t>1 Lehr-/Lernangebote finden</a:t>
            </a:r>
            <a:endParaRPr lang="de-DE"/>
          </a:p>
          <a:p>
            <a:pPr>
              <a:lnSpc>
                <a:spcPct val="150000"/>
              </a:lnSpc>
              <a:defRPr/>
            </a:pPr>
            <a:r>
              <a:rPr lang="de-DE" b="1"/>
              <a:t>2 </a:t>
            </a:r>
            <a:r>
              <a:rPr b="1"/>
              <a:t>Bildungsplattformen vernetzen</a:t>
            </a:r>
            <a:endParaRPr/>
          </a:p>
          <a:p>
            <a:pPr>
              <a:lnSpc>
                <a:spcPct val="150000"/>
              </a:lnSpc>
              <a:defRPr/>
            </a:pPr>
            <a:r>
              <a:rPr b="1"/>
              <a:t>3 Lehr-/Lernmuster erfassen</a:t>
            </a:r>
            <a:r>
              <a:t> (Didaktische Pattern, Entwurfsmuster)</a:t>
            </a:r>
            <a:endParaRPr b="1"/>
          </a:p>
          <a:p>
            <a:pPr>
              <a:lnSpc>
                <a:spcPct val="150000"/>
              </a:lnSpc>
              <a:defRPr/>
            </a:pPr>
            <a:r>
              <a:rPr b="1"/>
              <a:t>4 Lerndiagnostik / Lernförderung durchführen</a:t>
            </a:r>
            <a:endParaRPr/>
          </a:p>
          <a:p>
            <a:pPr>
              <a:lnSpc>
                <a:spcPct val="150000"/>
              </a:lnSpc>
              <a:defRPr/>
            </a:pPr>
            <a:r>
              <a:rPr b="1"/>
              <a:t>5 Lernpfade entwickeln</a:t>
            </a:r>
            <a:r>
              <a:rPr b="0"/>
              <a:t> </a:t>
            </a:r>
            <a:r>
              <a:t>(Didaktische Relationen)</a:t>
            </a:r>
            <a:endParaRPr b="1"/>
          </a:p>
          <a:p>
            <a:pPr>
              <a:lnSpc>
                <a:spcPct val="150000"/>
              </a:lnSpc>
              <a:defRPr/>
            </a:pPr>
            <a:r>
              <a:rPr b="1"/>
              <a:t>6 eigenes Szenario formulieren</a:t>
            </a:r>
            <a:endParaRPr/>
          </a:p>
        </p:txBody>
      </p:sp>
      <p:sp>
        <p:nvSpPr>
          <p:cNvPr id="302146961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474129" y="6356349"/>
            <a:ext cx="5131603" cy="365121"/>
          </a:xfrm>
        </p:spPr>
        <p:txBody>
          <a:bodyPr lIns="0" tIns="0" rIns="0" bIns="0"/>
          <a:lstStyle>
            <a:lvl1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1" cap="all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r>
              <a:t>Didaktische Metadaten und OER - eine fruchtbare Symbiose?</a:t>
            </a:r>
          </a:p>
        </p:txBody>
      </p:sp>
      <p:sp>
        <p:nvSpPr>
          <p:cNvPr id="909436403" name="Foliennummernplatzhalter 5"/>
          <p:cNvSpPr>
            <a:spLocks noGrp="1"/>
          </p:cNvSpPr>
          <p:nvPr>
            <p:ph type="sldNum" sz="quarter" idx="13"/>
          </p:nvPr>
        </p:nvSpPr>
        <p:spPr bwMode="auto">
          <a:xfrm>
            <a:off x="4682062" y="6356349"/>
            <a:ext cx="2844797" cy="365121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B8FFFCBE-F368-7259-5A88-D12BF233439B}" type="slidenum">
              <a:rPr lang="de-DE"/>
              <a:t>19</a:t>
            </a:fld>
            <a:endParaRPr lang="de-DE"/>
          </a:p>
        </p:txBody>
      </p:sp>
      <p:pic>
        <p:nvPicPr>
          <p:cNvPr id="869969481" name="Grafik 86996948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918678" y="3738510"/>
            <a:ext cx="3951396" cy="261783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3549041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Worum geht es heute?</a:t>
            </a:r>
            <a:endParaRPr/>
          </a:p>
        </p:txBody>
      </p:sp>
      <p:sp>
        <p:nvSpPr>
          <p:cNvPr id="1122353329" name="Inhaltsplatzhalter 2"/>
          <p:cNvSpPr>
            <a:spLocks noGrp="1"/>
          </p:cNvSpPr>
          <p:nvPr>
            <p:ph idx="1"/>
          </p:nvPr>
        </p:nvSpPr>
        <p:spPr bwMode="auto">
          <a:xfrm>
            <a:off x="465664" y="1052514"/>
            <a:ext cx="11455092" cy="5198267"/>
          </a:xfrm>
        </p:spPr>
        <p:txBody>
          <a:bodyPr vertOverflow="overflow" horzOverflow="overflow" vert="horz" wrap="square" lIns="0" tIns="0" rIns="0" bIns="0" numCol="1" spcCol="0" rtlCol="0" fromWordArt="0" anchor="t" anchorCtr="0" forceAA="0" compatLnSpc="0">
            <a:normAutofit fontScale="85000" lnSpcReduction="3000"/>
          </a:bodyPr>
          <a:lstStyle/>
          <a:p>
            <a:pPr>
              <a:defRPr/>
            </a:pPr>
            <a:r>
              <a:rPr lang="de-DE"/>
              <a:t>Einführung zu didaktischen Metadaten und ihrer Bedeutung für OER</a:t>
            </a:r>
            <a:endParaRPr/>
          </a:p>
          <a:p>
            <a:pPr>
              <a:defRPr/>
            </a:pPr>
            <a:r>
              <a:rPr lang="de-DE"/>
              <a:t>Auswahl didaktischer Attribute </a:t>
            </a:r>
            <a:r>
              <a:rPr sz="2600" b="0" i="0" u="none">
                <a:solidFill>
                  <a:srgbClr val="000000"/>
                </a:solidFill>
                <a:latin typeface="Lucida Sans"/>
                <a:ea typeface="Lucida Sans"/>
                <a:cs typeface="Lucida Sans"/>
              </a:rPr>
              <a:t>–</a:t>
            </a:r>
            <a:r>
              <a:rPr lang="de-DE"/>
              <a:t> abhängig vom Nutzungsszenario</a:t>
            </a:r>
            <a:endParaRPr/>
          </a:p>
          <a:p>
            <a:pPr>
              <a:defRPr/>
            </a:pPr>
            <a:r>
              <a:rPr lang="de-DE"/>
              <a:t>Ideen zur Weiterarbeit über den Workshop hinaus</a:t>
            </a:r>
            <a:endParaRPr/>
          </a:p>
          <a:p>
            <a:pPr marL="0" indent="0">
              <a:buClr>
                <a:schemeClr val="tx2"/>
              </a:buClr>
              <a:buFont typeface="Arial"/>
              <a:buNone/>
              <a:defRPr/>
            </a:pPr>
            <a:endParaRPr lang="de-DE"/>
          </a:p>
          <a:p>
            <a:pPr marL="0" indent="0">
              <a:buClr>
                <a:schemeClr val="tx2"/>
              </a:buClr>
              <a:buFont typeface="Arial"/>
              <a:buNone/>
              <a:defRPr/>
            </a:pPr>
            <a:r>
              <a:rPr lang="de-DE" i="1"/>
              <a:t>Ziel</a:t>
            </a:r>
            <a:r>
              <a:rPr lang="de-DE"/>
              <a:t>: Sie kennen die wichtigsten didaktischen Metadaten-Attribute, mit denen OER ausgezeichnet werden können und können für ihren Einsatz in einem ausgewählten Nutzungsszenario überzeugend argumentieren</a:t>
            </a:r>
            <a:endParaRPr/>
          </a:p>
          <a:p>
            <a:pPr marL="0" indent="0">
              <a:buClr>
                <a:schemeClr val="tx2"/>
              </a:buClr>
              <a:buFont typeface="Arial"/>
              <a:buNone/>
              <a:defRPr/>
            </a:pPr>
            <a:endParaRPr lang="de-DE"/>
          </a:p>
          <a:p>
            <a:pPr marL="0" indent="0">
              <a:buClr>
                <a:schemeClr val="tx2"/>
              </a:buClr>
              <a:buFont typeface="Arial"/>
              <a:buNone/>
              <a:defRPr/>
            </a:pPr>
            <a:r>
              <a:rPr lang="de-DE" i="1"/>
              <a:t>Ablauf des Workshops:</a:t>
            </a:r>
            <a:endParaRPr i="1"/>
          </a:p>
          <a:p>
            <a:pPr>
              <a:defRPr/>
            </a:pPr>
            <a:r>
              <a:rPr lang="de-DE"/>
              <a:t>Vorstellungsrunde: #Name #Institution #Wenn ich in einer Band spielen würde, welche wäre das? + Instrument pantomimisch imitieren (</a:t>
            </a:r>
            <a:r>
              <a:rPr lang="de-DE" b="1"/>
              <a:t>nicht nennen!</a:t>
            </a:r>
            <a:r>
              <a:rPr lang="de-DE"/>
              <a:t>), optional: Melodie summen</a:t>
            </a:r>
            <a:endParaRPr/>
          </a:p>
          <a:p>
            <a:pPr>
              <a:defRPr/>
            </a:pPr>
            <a:r>
              <a:rPr lang="de-DE"/>
              <a:t>Vortrag zur Konvergenz von Metadaten und didaktischer Innovation </a:t>
            </a:r>
            <a:endParaRPr/>
          </a:p>
          <a:p>
            <a:pPr>
              <a:defRPr/>
            </a:pPr>
            <a:r>
              <a:rPr lang="de-DE"/>
              <a:t>Auswahl relevanter Nutzungsszenarien von OER, die mit Metadaten gelöst werden können</a:t>
            </a:r>
            <a:endParaRPr/>
          </a:p>
          <a:p>
            <a:pPr>
              <a:defRPr/>
            </a:pPr>
            <a:r>
              <a:rPr lang="de-DE"/>
              <a:t>Zwei Gruppenarbeitsphasen</a:t>
            </a:r>
            <a:endParaRPr/>
          </a:p>
          <a:p>
            <a:pPr>
              <a:defRPr/>
            </a:pPr>
            <a:r>
              <a:rPr lang="de-DE"/>
              <a:t>Zusammenführung und Ausblick, Möglichkeiten zur Mitarbeit &amp; weitere Initiativen/Projekte</a:t>
            </a:r>
            <a:endParaRPr/>
          </a:p>
          <a:p>
            <a:pPr>
              <a:defRPr/>
            </a:pPr>
            <a:r>
              <a:rPr lang="de-DE"/>
              <a:t>Feedback</a:t>
            </a:r>
            <a:endParaRPr/>
          </a:p>
        </p:txBody>
      </p:sp>
      <p:sp>
        <p:nvSpPr>
          <p:cNvPr id="660115496" name="Foliennummernplatzhalter 5"/>
          <p:cNvSpPr>
            <a:spLocks noGrp="1"/>
          </p:cNvSpPr>
          <p:nvPr>
            <p:ph type="sldNum" sz="quarter" idx="13"/>
          </p:nvPr>
        </p:nvSpPr>
        <p:spPr bwMode="auto"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D2FEA8C-D431-0D9B-EA78-6E71080B6174}" type="slidenum">
              <a:rPr lang="de-DE"/>
              <a:t>2</a:t>
            </a:fld>
            <a:endParaRPr lang="de-DE"/>
          </a:p>
        </p:txBody>
      </p:sp>
      <p:sp>
        <p:nvSpPr>
          <p:cNvPr id="1444440336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Didaktische Metadaten und OER - eine produktive Verbindung!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2529049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4127" y="274633"/>
            <a:ext cx="5280802" cy="1143000"/>
          </a:xfrm>
        </p:spPr>
        <p:txBody>
          <a:bodyPr lIns="0" tIns="0" rIns="0" bIns="0" anchor="t">
            <a:noAutofit/>
          </a:bodyPr>
          <a:lstStyle>
            <a:lvl1pPr algn="l">
              <a:defRPr sz="3200" b="1" i="0" cap="all">
                <a:solidFill>
                  <a:schemeClr val="bg2"/>
                </a:solidFill>
                <a:latin typeface="+mj-lt"/>
                <a:cs typeface="Open Sans"/>
              </a:defRPr>
            </a:lvl1pPr>
          </a:lstStyle>
          <a:p>
            <a:pPr>
              <a:defRPr/>
            </a:pPr>
            <a:r>
              <a:rPr lang="de-DE" sz="3200" b="1" i="0" u="none" strike="noStrike" cap="all" spc="0">
                <a:solidFill>
                  <a:schemeClr val="bg2"/>
                </a:solidFill>
                <a:latin typeface="+mj-lt"/>
                <a:ea typeface="+mj-lt"/>
                <a:cs typeface="Open Sans"/>
              </a:rPr>
              <a:t>Attribute</a:t>
            </a:r>
            <a:endParaRPr/>
          </a:p>
        </p:txBody>
      </p:sp>
      <p:sp>
        <p:nvSpPr>
          <p:cNvPr id="1213718951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474129" y="6356349"/>
            <a:ext cx="5131602" cy="365121"/>
          </a:xfrm>
        </p:spPr>
        <p:txBody>
          <a:bodyPr lIns="0" tIns="0" rIns="0" bIns="0"/>
          <a:lstStyle>
            <a:lvl1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1" cap="all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r>
              <a:t>Didaktische Metadaten und OER - eine fruchtbare Symbiose?</a:t>
            </a:r>
          </a:p>
        </p:txBody>
      </p:sp>
      <p:sp>
        <p:nvSpPr>
          <p:cNvPr id="217120931" name="Foliennummernplatzhalter 5"/>
          <p:cNvSpPr>
            <a:spLocks noGrp="1"/>
          </p:cNvSpPr>
          <p:nvPr>
            <p:ph type="sldNum" sz="quarter" idx="13"/>
          </p:nvPr>
        </p:nvSpPr>
        <p:spPr bwMode="auto">
          <a:xfrm>
            <a:off x="4682061" y="6356349"/>
            <a:ext cx="2844795" cy="365121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5917BB7E-C807-5506-F954-A9FE861985A4}" type="slidenum">
              <a:rPr lang="de-DE"/>
              <a:t>20</a:t>
            </a:fld>
            <a:endParaRPr lang="de-DE"/>
          </a:p>
        </p:txBody>
      </p:sp>
      <p:sp>
        <p:nvSpPr>
          <p:cNvPr id="1320006154" name="Inhaltsplatzhalter 2"/>
          <p:cNvSpPr>
            <a:spLocks noGrp="1"/>
          </p:cNvSpPr>
          <p:nvPr/>
        </p:nvSpPr>
        <p:spPr bwMode="auto">
          <a:xfrm>
            <a:off x="628289" y="1138160"/>
            <a:ext cx="11003000" cy="5218187"/>
          </a:xfrm>
        </p:spPr>
        <p:txBody>
          <a:bodyPr vertOverflow="overflow" horzOverflow="overflow" vert="horz" wrap="square" lIns="0" tIns="0" rIns="0" bIns="0" numCol="2" spcCol="0" rtlCol="0" fromWordArt="0" anchor="t" anchorCtr="0" forceAA="0" compatLnSpc="0">
            <a:normAutofit fontScale="92500" lnSpcReduction="10000"/>
          </a:bodyPr>
          <a:lstStyle>
            <a:lvl1pPr marL="342900" indent="-342900" algn="l" defTabSz="457200">
              <a:spcBef>
                <a:spcPts val="0"/>
              </a:spcBef>
              <a:buClr>
                <a:schemeClr val="tx2"/>
              </a:buClr>
              <a:buFont typeface="Arial"/>
              <a:buChar char="•"/>
              <a:defRPr sz="240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  <a:lvl2pPr marL="742950" indent="-285750" algn="l" defTabSz="457200">
              <a:spcBef>
                <a:spcPts val="0"/>
              </a:spcBef>
              <a:buClr>
                <a:schemeClr val="tx2"/>
              </a:buClr>
              <a:buFont typeface="Arial"/>
              <a:buChar char="•"/>
              <a:defRPr sz="240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2pPr>
            <a:lvl3pPr marL="1143000" indent="-228600" algn="l" defTabSz="457200">
              <a:spcBef>
                <a:spcPts val="0"/>
              </a:spcBef>
              <a:buClr>
                <a:schemeClr val="tx2"/>
              </a:buClr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3pPr>
            <a:lvl4pPr marL="1600200" indent="-228600" algn="l" defTabSz="457200">
              <a:spcBef>
                <a:spcPts val="0"/>
              </a:spcBef>
              <a:buClr>
                <a:schemeClr val="tx2"/>
              </a:buClr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4pPr>
            <a:lvl5pPr marL="2057400" indent="-228600" algn="l" defTabSz="457200">
              <a:spcBef>
                <a:spcPts val="0"/>
              </a:spcBef>
              <a:buClr>
                <a:schemeClr val="tx2"/>
              </a:buClr>
              <a:buFont typeface="Arial"/>
              <a:buChar char="•"/>
              <a:defRPr sz="160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5pPr>
            <a:lvl6pPr marL="2514599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None/>
              <a:defRPr/>
            </a:pPr>
            <a:r>
              <a:rPr lang="de-DE" sz="23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A</a:t>
            </a:r>
            <a:r>
              <a:rPr lang="de-DE" sz="23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Fach- und Themenzuordnung</a:t>
            </a:r>
            <a:endParaRPr sz="2300" b="0" i="0" u="none" strike="noStrike" cap="none" spc="0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  <a:p>
            <a:pPr marL="0" marR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None/>
              <a:defRPr/>
            </a:pPr>
            <a:r>
              <a:rPr lang="de-DE" sz="23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B </a:t>
            </a:r>
            <a:r>
              <a:rPr lang="de-DE" sz="23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Lernvoraussetzungen, Lernziele, Lernkontrollen</a:t>
            </a:r>
            <a:endParaRPr sz="2300" b="0" i="0" u="none" strike="noStrike" cap="none" spc="0">
              <a:solidFill>
                <a:schemeClr val="tx2"/>
              </a:solidFill>
              <a:latin typeface="Open Sans"/>
              <a:cs typeface="Open Sans"/>
            </a:endParaRPr>
          </a:p>
          <a:p>
            <a:pPr marL="0" marR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None/>
              <a:defRPr/>
            </a:pPr>
            <a:r>
              <a:rPr lang="de-DE" sz="23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C</a:t>
            </a:r>
            <a:r>
              <a:rPr lang="de-DE" sz="23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Niveaustufe </a:t>
            </a:r>
            <a:endParaRPr sz="2300" b="0" i="0" u="none" strike="noStrike" cap="none" spc="0">
              <a:solidFill>
                <a:schemeClr val="tx2"/>
              </a:solidFill>
              <a:latin typeface="Open Sans"/>
              <a:cs typeface="Open Sans"/>
            </a:endParaRPr>
          </a:p>
          <a:p>
            <a:pPr marL="0" marR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None/>
              <a:defRPr/>
            </a:pPr>
            <a:r>
              <a:rPr lang="de-DE" sz="23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D</a:t>
            </a:r>
            <a:r>
              <a:rPr lang="de-DE" sz="23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Zielgruppen </a:t>
            </a:r>
            <a:endParaRPr sz="2300" b="0" i="0" u="none" strike="noStrike" cap="none" spc="0">
              <a:solidFill>
                <a:schemeClr val="tx2"/>
              </a:solidFill>
              <a:latin typeface="Open Sans"/>
              <a:cs typeface="Open Sans"/>
            </a:endParaRPr>
          </a:p>
          <a:p>
            <a:pPr marL="0" marR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None/>
              <a:defRPr/>
            </a:pPr>
            <a:r>
              <a:rPr lang="de-DE" sz="23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E </a:t>
            </a:r>
            <a:r>
              <a:rPr lang="de-DE" sz="23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Didaktische Kontextualisierung (Settings/Szenarien)</a:t>
            </a:r>
            <a:endParaRPr sz="2300" b="0" i="0" u="none" strike="noStrike" cap="none" spc="0">
              <a:solidFill>
                <a:schemeClr val="tx2"/>
              </a:solidFill>
              <a:latin typeface="Open Sans"/>
              <a:cs typeface="Open Sans"/>
            </a:endParaRPr>
          </a:p>
          <a:p>
            <a:pPr marL="0" marR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None/>
              <a:defRPr/>
            </a:pPr>
            <a:r>
              <a:rPr lang="de-DE" sz="23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F</a:t>
            </a:r>
            <a:r>
              <a:rPr lang="de-DE" sz="23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Praxiserfahrungen</a:t>
            </a:r>
            <a:endParaRPr sz="2300" b="0" i="0" u="none" strike="noStrike" cap="none" spc="0">
              <a:solidFill>
                <a:schemeClr val="tx2"/>
              </a:solidFill>
              <a:latin typeface="Open Sans"/>
              <a:cs typeface="Open Sans"/>
            </a:endParaRPr>
          </a:p>
          <a:p>
            <a:pPr marL="0" marR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None/>
              <a:defRPr/>
            </a:pPr>
            <a:r>
              <a:rPr lang="de-DE" sz="23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G</a:t>
            </a:r>
            <a:r>
              <a:rPr lang="de-DE" sz="23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Ressourcentyp, Medientyp</a:t>
            </a:r>
            <a:endParaRPr sz="2300" b="0" i="0" u="none" strike="noStrike" cap="none" spc="0">
              <a:solidFill>
                <a:schemeClr val="tx2"/>
              </a:solidFill>
              <a:latin typeface="Open Sans"/>
              <a:cs typeface="Open Sans"/>
            </a:endParaRPr>
          </a:p>
          <a:p>
            <a:pPr marL="0" marR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None/>
              <a:defRPr/>
            </a:pPr>
            <a:endParaRPr sz="2300" b="0" i="0" u="none" strike="noStrike" cap="none" spc="0">
              <a:solidFill>
                <a:schemeClr val="tx2"/>
              </a:solidFill>
              <a:latin typeface="Open Sans"/>
              <a:cs typeface="Open Sans"/>
            </a:endParaRPr>
          </a:p>
          <a:p>
            <a:pPr marL="0" marR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None/>
              <a:defRPr/>
            </a:pPr>
            <a:endParaRPr sz="2300" b="0" i="0" u="none" strike="noStrike" cap="none" spc="0">
              <a:solidFill>
                <a:schemeClr val="tx2"/>
              </a:solidFill>
              <a:latin typeface="Open Sans"/>
              <a:cs typeface="Open Sans"/>
            </a:endParaRPr>
          </a:p>
          <a:p>
            <a:pPr marL="0" marR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None/>
              <a:defRPr/>
            </a:pPr>
            <a:r>
              <a:rPr lang="de-DE" sz="23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H</a:t>
            </a:r>
            <a:r>
              <a:rPr lang="de-DE" sz="23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Zugänglichkeit und Barrierearmut</a:t>
            </a:r>
            <a:endParaRPr sz="2300" b="0" i="0" u="none" strike="noStrike" cap="none" spc="0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  <a:p>
            <a:pPr marL="0" marR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None/>
              <a:defRPr/>
            </a:pPr>
            <a:r>
              <a:rPr lang="de-DE" sz="23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I </a:t>
            </a:r>
            <a:r>
              <a:rPr lang="de-DE" sz="23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Lehr-/Lernform (Interaktivitätstyp)</a:t>
            </a:r>
            <a:endParaRPr sz="2300" b="0" i="0" u="none" strike="noStrike" cap="none" spc="0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  <a:p>
            <a:pPr marL="0" marR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None/>
              <a:defRPr/>
            </a:pPr>
            <a:r>
              <a:rPr lang="de-DE" sz="23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J</a:t>
            </a:r>
            <a:r>
              <a:rPr lang="de-DE" sz="23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Lehrformat, Veranstaltungsformat, Lehrmodus</a:t>
            </a:r>
            <a:endParaRPr sz="2300" b="0" i="0" u="none" strike="noStrike" cap="none" spc="0">
              <a:solidFill>
                <a:schemeClr val="tx2"/>
              </a:solidFill>
              <a:latin typeface="Open Sans"/>
              <a:cs typeface="Open Sans"/>
            </a:endParaRPr>
          </a:p>
          <a:p>
            <a:pPr marL="0" marR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None/>
              <a:defRPr/>
            </a:pPr>
            <a:r>
              <a:rPr lang="de-DE" sz="23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K</a:t>
            </a:r>
            <a:r>
              <a:rPr lang="de-DE" sz="23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Qualitätsattribute</a:t>
            </a:r>
            <a:endParaRPr sz="2300" b="0" i="0" u="none" strike="noStrike" cap="none" spc="0">
              <a:solidFill>
                <a:schemeClr val="tx2"/>
              </a:solidFill>
              <a:latin typeface="Open Sans"/>
              <a:cs typeface="Open Sans"/>
            </a:endParaRPr>
          </a:p>
          <a:p>
            <a:pPr marL="0" marR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None/>
              <a:defRPr/>
            </a:pPr>
            <a:r>
              <a:rPr lang="de-DE" sz="23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L </a:t>
            </a:r>
            <a:r>
              <a:rPr lang="de-DE" sz="23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(Typische) Lerndauer</a:t>
            </a:r>
            <a:endParaRPr sz="2300" b="0" i="0" u="none" strike="noStrike" cap="none" spc="0">
              <a:solidFill>
                <a:schemeClr val="tx2"/>
              </a:solidFill>
              <a:latin typeface="Open Sans"/>
              <a:cs typeface="Open Sans"/>
            </a:endParaRPr>
          </a:p>
          <a:p>
            <a:pPr marL="0" marR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None/>
              <a:defRPr/>
            </a:pPr>
            <a:r>
              <a:rPr lang="de-DE" sz="23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M</a:t>
            </a:r>
            <a:r>
              <a:rPr lang="de-DE" sz="23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Technische Voraussetzungen</a:t>
            </a:r>
            <a:endParaRPr sz="2300" b="0" i="0" u="none" strike="noStrike" cap="none" spc="0">
              <a:solidFill>
                <a:schemeClr val="tx2"/>
              </a:solidFill>
              <a:latin typeface="Open Sans"/>
              <a:cs typeface="Open Sans"/>
            </a:endParaRPr>
          </a:p>
          <a:p>
            <a:pPr marL="0" marR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None/>
              <a:defRPr/>
            </a:pPr>
            <a:r>
              <a:rPr lang="de-DE" sz="23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N</a:t>
            </a:r>
            <a:r>
              <a:rPr lang="de-DE" sz="23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Didaktische Relationen</a:t>
            </a:r>
            <a:endParaRPr sz="2300" b="0" i="0" u="none" strike="noStrike" cap="none" spc="0">
              <a:solidFill>
                <a:schemeClr val="tx2"/>
              </a:solidFill>
              <a:latin typeface="Open Sans"/>
              <a:cs typeface="Open Sans"/>
            </a:endParaRPr>
          </a:p>
          <a:p>
            <a:pPr marL="0" marR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None/>
              <a:defRPr/>
            </a:pPr>
            <a:r>
              <a:rPr lang="de-DE" sz="23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O</a:t>
            </a:r>
            <a:r>
              <a:rPr lang="de-DE" sz="23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Granularität </a:t>
            </a:r>
            <a:endParaRPr sz="23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0397661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65666" y="274637"/>
            <a:ext cx="11260666" cy="1143000"/>
          </a:xfrm>
        </p:spPr>
        <p:txBody>
          <a:bodyPr lIns="0" tIns="0" rIns="0" bIns="0" anchor="t">
            <a:noAutofit/>
          </a:bodyPr>
          <a:lstStyle>
            <a:lvl1pPr algn="l">
              <a:defRPr sz="3200" b="1" i="0" cap="all">
                <a:solidFill>
                  <a:schemeClr val="bg2"/>
                </a:solidFill>
                <a:latin typeface="+mj-lt"/>
                <a:cs typeface="Open Sans"/>
              </a:defRPr>
            </a:lvl1pPr>
          </a:lstStyle>
          <a:p>
            <a:pPr>
              <a:defRPr/>
            </a:pPr>
            <a:r>
              <a:t>Ergebnisse aus der </a:t>
            </a:r>
            <a:br>
              <a:rPr/>
            </a:br>
            <a:r>
              <a:t>Arbeitsphase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Didaktische Metadaten und OER - eine produktive Verbindung!</a:t>
            </a:r>
            <a:endParaRPr/>
          </a:p>
        </p:txBody>
      </p:sp>
      <p:sp>
        <p:nvSpPr>
          <p:cNvPr id="979515582" name="Foliennummernplatzhalter 5"/>
          <p:cNvSpPr>
            <a:spLocks noGrp="1"/>
          </p:cNvSpPr>
          <p:nvPr>
            <p:ph type="sldNum" sz="quarter" idx="13"/>
          </p:nvPr>
        </p:nvSpPr>
        <p:spPr bwMode="auto"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091B6EA2-7C15-A32F-841E-4CFD5BFDD20B}" type="slidenum">
              <a:rPr lang="de-DE"/>
              <a:t>21</a:t>
            </a:fld>
            <a:endParaRPr lang="de-DE"/>
          </a:p>
        </p:txBody>
      </p:sp>
      <p:sp>
        <p:nvSpPr>
          <p:cNvPr id="1074057896" name="Inhaltsplatzhalter 2"/>
          <p:cNvSpPr>
            <a:spLocks noGrp="1"/>
          </p:cNvSpPr>
          <p:nvPr>
            <p:ph idx="1"/>
          </p:nvPr>
        </p:nvSpPr>
        <p:spPr bwMode="auto">
          <a:xfrm>
            <a:off x="474130" y="1463725"/>
            <a:ext cx="8192116" cy="625628"/>
          </a:xfrm>
        </p:spPr>
        <p:txBody>
          <a:bodyPr vertOverflow="overflow" horzOverflow="overflow" vert="horz" wrap="square" lIns="0" tIns="0" rIns="0" bIns="0" numCol="1" spcCol="0" rtlCol="0" fromWordArt="0" anchor="t" anchorCtr="0" forceAA="0" compatLnSpc="0">
            <a:normAutofit/>
          </a:bodyPr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 marL="742950" indent="-28575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 marL="16002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>
              <a:lnSpc>
                <a:spcPct val="114999"/>
              </a:lnSpc>
              <a:defRPr/>
            </a:pPr>
            <a:r>
              <a:rPr lang="de-DE" sz="2400" b="1" i="0" u="none" strike="noStrike" cap="none" spc="0">
                <a:solidFill>
                  <a:schemeClr val="tx2"/>
                </a:solidFill>
                <a:latin typeface="+mn-lt"/>
                <a:ea typeface="+mn-lt"/>
                <a:cs typeface="+mn-lt"/>
              </a:rPr>
              <a:t>Lehr-/Lernangebote finden</a:t>
            </a:r>
            <a:endParaRPr/>
          </a:p>
        </p:txBody>
      </p:sp>
      <p:pic>
        <p:nvPicPr>
          <p:cNvPr id="1193903701" name="Grafik 1193903700"/>
          <p:cNvPicPr>
            <a:picLocks noChangeAspect="1"/>
          </p:cNvPicPr>
          <p:nvPr/>
        </p:nvPicPr>
        <p:blipFill rotWithShape="1">
          <a:blip r:embed="rId3"/>
          <a:srcRect t="-1" b="1468"/>
          <a:stretch/>
        </p:blipFill>
        <p:spPr bwMode="auto">
          <a:xfrm>
            <a:off x="5921695" y="36977"/>
            <a:ext cx="5489102" cy="6684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5593850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65664" y="274636"/>
            <a:ext cx="11260665" cy="1143000"/>
          </a:xfrm>
        </p:spPr>
        <p:txBody>
          <a:bodyPr lIns="0" tIns="0" rIns="0" bIns="0" anchor="t">
            <a:noAutofit/>
          </a:bodyPr>
          <a:lstStyle>
            <a:lvl1pPr algn="l">
              <a:defRPr sz="3200" b="1" i="0" cap="all">
                <a:solidFill>
                  <a:schemeClr val="bg2"/>
                </a:solidFill>
                <a:latin typeface="+mj-lt"/>
                <a:cs typeface="Open Sans"/>
              </a:defRPr>
            </a:lvl1pPr>
          </a:lstStyle>
          <a:p>
            <a:pPr>
              <a:defRPr/>
            </a:pPr>
            <a:r>
              <a:t>Ergebnisse aus der </a:t>
            </a:r>
            <a:br>
              <a:rPr/>
            </a:br>
            <a:r>
              <a:t>Arbeitsphase</a:t>
            </a:r>
          </a:p>
        </p:txBody>
      </p:sp>
      <p:sp>
        <p:nvSpPr>
          <p:cNvPr id="635693657" name="Fußzeilenplatzhalter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Didaktische Metadaten und OER - eine produktive Verbindung!</a:t>
            </a:r>
            <a:endParaRPr/>
          </a:p>
        </p:txBody>
      </p:sp>
      <p:sp>
        <p:nvSpPr>
          <p:cNvPr id="1364582524" name="Foliennummernplatzhalter 5"/>
          <p:cNvSpPr>
            <a:spLocks noGrp="1"/>
          </p:cNvSpPr>
          <p:nvPr>
            <p:ph type="sldNum" sz="quarter" idx="13"/>
          </p:nvPr>
        </p:nvSpPr>
        <p:spPr bwMode="auto"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43DFF9F-43C3-1B41-F3C7-545CA57BE014}" type="slidenum">
              <a:rPr lang="de-DE"/>
              <a:t>22</a:t>
            </a:fld>
            <a:endParaRPr lang="de-DE"/>
          </a:p>
        </p:txBody>
      </p:sp>
      <p:sp>
        <p:nvSpPr>
          <p:cNvPr id="834131493" name="Inhaltsplatzhalter 2"/>
          <p:cNvSpPr>
            <a:spLocks noGrp="1"/>
          </p:cNvSpPr>
          <p:nvPr>
            <p:ph idx="1"/>
          </p:nvPr>
        </p:nvSpPr>
        <p:spPr bwMode="auto">
          <a:xfrm>
            <a:off x="474130" y="1463725"/>
            <a:ext cx="8192116" cy="625628"/>
          </a:xfrm>
        </p:spPr>
        <p:txBody>
          <a:bodyPr vertOverflow="overflow" horzOverflow="overflow" vert="horz" wrap="square" lIns="0" tIns="0" rIns="0" bIns="0" numCol="1" spcCol="0" rtlCol="0" fromWordArt="0" anchor="t" anchorCtr="0" forceAA="0" compatLnSpc="0">
            <a:normAutofit/>
          </a:bodyPr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 marL="742950" indent="-28575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 marL="16002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>
              <a:lnSpc>
                <a:spcPct val="114999"/>
              </a:lnSpc>
              <a:defRPr/>
            </a:pPr>
            <a:r>
              <a:rPr lang="de-DE" sz="24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Bildungsplattformen vernetzen</a:t>
            </a:r>
            <a:endParaRPr/>
          </a:p>
        </p:txBody>
      </p:sp>
      <p:pic>
        <p:nvPicPr>
          <p:cNvPr id="1459836369" name="Grafik 1459836368"/>
          <p:cNvPicPr>
            <a:picLocks noChangeAspect="1"/>
          </p:cNvPicPr>
          <p:nvPr/>
        </p:nvPicPr>
        <p:blipFill rotWithShape="1">
          <a:blip r:embed="rId3"/>
          <a:srcRect r="3821" b="18603"/>
          <a:stretch/>
        </p:blipFill>
        <p:spPr bwMode="auto">
          <a:xfrm>
            <a:off x="6208185" y="88561"/>
            <a:ext cx="5602815" cy="663291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2696294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65664" y="274636"/>
            <a:ext cx="11260665" cy="1143000"/>
          </a:xfrm>
        </p:spPr>
        <p:txBody>
          <a:bodyPr lIns="0" tIns="0" rIns="0" bIns="0" anchor="t">
            <a:noAutofit/>
          </a:bodyPr>
          <a:lstStyle>
            <a:lvl1pPr algn="l">
              <a:defRPr sz="3200" b="1" i="0" cap="all">
                <a:solidFill>
                  <a:schemeClr val="bg2"/>
                </a:solidFill>
                <a:latin typeface="+mj-lt"/>
                <a:cs typeface="Open Sans"/>
              </a:defRPr>
            </a:lvl1pPr>
          </a:lstStyle>
          <a:p>
            <a:pPr>
              <a:defRPr/>
            </a:pPr>
            <a:r>
              <a:t>Ergebnisse aus der </a:t>
            </a:r>
            <a:br>
              <a:rPr/>
            </a:br>
            <a:r>
              <a:t>Arbeitsphase</a:t>
            </a:r>
          </a:p>
        </p:txBody>
      </p:sp>
      <p:sp>
        <p:nvSpPr>
          <p:cNvPr id="1021823358" name="Fußzeilenplatzhalter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Didaktische Metadaten und OER - eine produktive Verbindung!</a:t>
            </a:r>
            <a:endParaRPr/>
          </a:p>
        </p:txBody>
      </p:sp>
      <p:sp>
        <p:nvSpPr>
          <p:cNvPr id="195514624" name="Foliennummernplatzhalter 5"/>
          <p:cNvSpPr>
            <a:spLocks noGrp="1"/>
          </p:cNvSpPr>
          <p:nvPr>
            <p:ph type="sldNum" sz="quarter" idx="13"/>
          </p:nvPr>
        </p:nvSpPr>
        <p:spPr bwMode="auto"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54A9C91-96BF-683C-E1AD-4026CA7B3554}" type="slidenum">
              <a:rPr lang="de-DE"/>
              <a:t>23</a:t>
            </a:fld>
            <a:endParaRPr lang="de-DE"/>
          </a:p>
        </p:txBody>
      </p:sp>
      <p:sp>
        <p:nvSpPr>
          <p:cNvPr id="406551046" name="Inhaltsplatzhalter 2"/>
          <p:cNvSpPr>
            <a:spLocks noGrp="1"/>
          </p:cNvSpPr>
          <p:nvPr>
            <p:ph idx="1"/>
          </p:nvPr>
        </p:nvSpPr>
        <p:spPr bwMode="auto">
          <a:xfrm>
            <a:off x="474130" y="1463725"/>
            <a:ext cx="8192116" cy="625628"/>
          </a:xfrm>
        </p:spPr>
        <p:txBody>
          <a:bodyPr vertOverflow="overflow" horzOverflow="overflow" vert="horz" wrap="square" lIns="0" tIns="0" rIns="0" bIns="0" numCol="1" spcCol="0" rtlCol="0" fromWordArt="0" anchor="t" anchorCtr="0" forceAA="0" compatLnSpc="0">
            <a:normAutofit fontScale="80000" lnSpcReduction="4000"/>
          </a:bodyPr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 marL="742950" indent="-28575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 marL="16002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>
              <a:lnSpc>
                <a:spcPct val="114999"/>
              </a:lnSpc>
              <a:defRPr/>
            </a:pPr>
            <a:r>
              <a:rPr lang="de-DE" sz="2400" b="1" i="0" u="none" strike="noStrike" cap="none" spc="0">
                <a:solidFill>
                  <a:schemeClr val="tx2"/>
                </a:solidFill>
                <a:latin typeface="+mn-lt"/>
                <a:ea typeface="+mn-lt"/>
                <a:cs typeface="+mn-lt"/>
              </a:rPr>
              <a:t>Lernpfade entwickeln</a:t>
            </a:r>
            <a:r>
              <a:rPr lang="de-DE" sz="2400" b="0" i="0" u="none" strike="noStrike" cap="none" spc="0">
                <a:solidFill>
                  <a:schemeClr val="tx2"/>
                </a:solidFill>
                <a:latin typeface="+mn-lt"/>
                <a:ea typeface="+mn-lt"/>
                <a:cs typeface="+mn-lt"/>
              </a:rPr>
              <a:t> </a:t>
            </a:r>
            <a:endParaRPr lang="de-DE" sz="2400" b="0" i="0" u="none" strike="noStrike" cap="none" spc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sz="24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    (Didaktische Relationen)</a:t>
            </a:r>
            <a:endParaRPr/>
          </a:p>
        </p:txBody>
      </p:sp>
      <p:pic>
        <p:nvPicPr>
          <p:cNvPr id="1097974756" name="Grafik 1097974755"/>
          <p:cNvPicPr>
            <a:picLocks noChangeAspect="1"/>
          </p:cNvPicPr>
          <p:nvPr/>
        </p:nvPicPr>
        <p:blipFill rotWithShape="1">
          <a:blip r:embed="rId3"/>
          <a:srcRect t="2024" r="943" b="14258"/>
          <a:stretch/>
        </p:blipFill>
        <p:spPr bwMode="auto">
          <a:xfrm>
            <a:off x="5909112" y="155449"/>
            <a:ext cx="5382381" cy="642791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2931301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65664" y="274636"/>
            <a:ext cx="11260665" cy="1143000"/>
          </a:xfrm>
        </p:spPr>
        <p:txBody>
          <a:bodyPr lIns="0" tIns="0" rIns="0" bIns="0" anchor="t">
            <a:noAutofit/>
          </a:bodyPr>
          <a:lstStyle>
            <a:lvl1pPr algn="l">
              <a:defRPr sz="3200" b="1" i="0" cap="all">
                <a:solidFill>
                  <a:schemeClr val="bg2"/>
                </a:solidFill>
                <a:latin typeface="+mj-lt"/>
                <a:cs typeface="Open Sans"/>
              </a:defRPr>
            </a:lvl1pPr>
          </a:lstStyle>
          <a:p>
            <a:pPr>
              <a:defRPr/>
            </a:pPr>
            <a:r>
              <a:t>Ergebnisse aus</a:t>
            </a:r>
            <a:br>
              <a:rPr/>
            </a:br>
            <a:r>
              <a:t>der Arbeits-</a:t>
            </a:r>
            <a:br>
              <a:rPr/>
            </a:br>
            <a:r>
              <a:t>phase</a:t>
            </a:r>
          </a:p>
        </p:txBody>
      </p:sp>
      <p:sp>
        <p:nvSpPr>
          <p:cNvPr id="524282177" name="Fußzeilenplatzhalter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Didaktische Metadaten und OER - eine produktive Verbindung!</a:t>
            </a:r>
            <a:endParaRPr/>
          </a:p>
        </p:txBody>
      </p:sp>
      <p:sp>
        <p:nvSpPr>
          <p:cNvPr id="1785025024" name="Foliennummernplatzhalter 5"/>
          <p:cNvSpPr>
            <a:spLocks noGrp="1"/>
          </p:cNvSpPr>
          <p:nvPr>
            <p:ph type="sldNum" sz="quarter" idx="13"/>
          </p:nvPr>
        </p:nvSpPr>
        <p:spPr bwMode="auto"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926BF39-2E02-A63F-F989-46D50F1335F3}" type="slidenum">
              <a:rPr lang="de-DE"/>
              <a:t>24</a:t>
            </a:fld>
            <a:endParaRPr lang="de-DE"/>
          </a:p>
        </p:txBody>
      </p:sp>
      <p:sp>
        <p:nvSpPr>
          <p:cNvPr id="440420248" name="Inhaltsplatzhalter 2"/>
          <p:cNvSpPr>
            <a:spLocks noGrp="1"/>
          </p:cNvSpPr>
          <p:nvPr>
            <p:ph idx="1"/>
          </p:nvPr>
        </p:nvSpPr>
        <p:spPr bwMode="auto">
          <a:xfrm>
            <a:off x="474130" y="2001427"/>
            <a:ext cx="3444981" cy="625628"/>
          </a:xfrm>
        </p:spPr>
        <p:txBody>
          <a:bodyPr vertOverflow="overflow" horzOverflow="overflow" vert="horz" wrap="square" lIns="0" tIns="0" rIns="0" bIns="0" numCol="1" spcCol="0" rtlCol="0" fromWordArt="0" anchor="t" anchorCtr="0" forceAA="0" compatLnSpc="0">
            <a:normAutofit fontScale="75000" lnSpcReduction="5000"/>
          </a:bodyPr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 marL="742950" indent="-28575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 marL="16002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>
              <a:lnSpc>
                <a:spcPct val="114999"/>
              </a:lnSpc>
              <a:defRPr/>
            </a:pPr>
            <a:r>
              <a:rPr lang="de-DE" sz="24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Lehr-/Lernangebote auf</a:t>
            </a:r>
            <a:endParaRPr lang="de-DE" sz="2400" b="1" i="0" u="none" strike="noStrike" cap="none" spc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sz="24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     Plattform/Repo einstellen</a:t>
            </a:r>
            <a:endParaRPr lang="de-DE" sz="2400" b="0" i="0" u="none" strike="noStrike" cap="none" spc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pic>
        <p:nvPicPr>
          <p:cNvPr id="169867618" name="Grafik 16986761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001761" y="274636"/>
            <a:ext cx="8015404" cy="601155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58289464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65663" y="274635"/>
            <a:ext cx="11260665" cy="1143000"/>
          </a:xfrm>
        </p:spPr>
        <p:txBody>
          <a:bodyPr lIns="0" tIns="0" rIns="0" bIns="0" anchor="t">
            <a:noAutofit/>
          </a:bodyPr>
          <a:lstStyle>
            <a:lvl1pPr algn="l">
              <a:defRPr sz="3200" b="1" i="0" cap="all">
                <a:solidFill>
                  <a:schemeClr val="bg2"/>
                </a:solidFill>
                <a:latin typeface="+mj-lt"/>
                <a:cs typeface="Open Sans"/>
              </a:defRPr>
            </a:lvl1pPr>
          </a:lstStyle>
          <a:p>
            <a:pPr>
              <a:defRPr/>
            </a:pPr>
            <a:r>
              <a:t>Ergebnisse aus</a:t>
            </a:r>
            <a:br>
              <a:rPr/>
            </a:br>
            <a:r>
              <a:t>der Arbeits-</a:t>
            </a:r>
            <a:br>
              <a:rPr/>
            </a:br>
            <a:r>
              <a:t>phase</a:t>
            </a:r>
          </a:p>
        </p:txBody>
      </p:sp>
      <p:sp>
        <p:nvSpPr>
          <p:cNvPr id="437967606" name="Fußzeilenplatzhalter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Didaktische Metadaten und OER - eine produktive Verbindung!</a:t>
            </a:r>
            <a:endParaRPr/>
          </a:p>
        </p:txBody>
      </p:sp>
      <p:sp>
        <p:nvSpPr>
          <p:cNvPr id="106363882" name="Foliennummernplatzhalter 5"/>
          <p:cNvSpPr>
            <a:spLocks noGrp="1"/>
          </p:cNvSpPr>
          <p:nvPr>
            <p:ph type="sldNum" sz="quarter" idx="13"/>
          </p:nvPr>
        </p:nvSpPr>
        <p:spPr bwMode="auto"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A1C95FC-3C9D-1E5D-739A-C2609BDC10B1}" type="slidenum">
              <a:rPr lang="de-DE"/>
              <a:t>25</a:t>
            </a:fld>
            <a:endParaRPr lang="de-DE"/>
          </a:p>
        </p:txBody>
      </p:sp>
      <p:sp>
        <p:nvSpPr>
          <p:cNvPr id="2022537285" name="Inhaltsplatzhalter 2"/>
          <p:cNvSpPr>
            <a:spLocks noGrp="1"/>
          </p:cNvSpPr>
          <p:nvPr>
            <p:ph idx="1"/>
          </p:nvPr>
        </p:nvSpPr>
        <p:spPr bwMode="auto">
          <a:xfrm>
            <a:off x="474129" y="2001426"/>
            <a:ext cx="4109536" cy="1501656"/>
          </a:xfrm>
        </p:spPr>
        <p:txBody>
          <a:bodyPr vertOverflow="overflow" horzOverflow="overflow" vert="horz" wrap="square" lIns="0" tIns="0" rIns="0" bIns="0" numCol="1" spcCol="0" rtlCol="0" fromWordArt="0" anchor="t" anchorCtr="0" forceAA="0" compatLnSpc="0">
            <a:normAutofit/>
          </a:bodyPr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 marL="742950" indent="-28575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 marL="16002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>
              <a:defRPr/>
            </a:pPr>
            <a:r>
              <a:rPr lang="de-DE" sz="18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Lernpfade entwickeln </a:t>
            </a:r>
            <a:br>
              <a:rPr lang="de-DE" sz="18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</a:br>
            <a:r>
              <a:rPr lang="de-DE" sz="18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(Didaktische Relationen)</a:t>
            </a:r>
            <a:r>
              <a:t> </a:t>
            </a:r>
            <a:br>
              <a:rPr/>
            </a:br>
            <a:r>
              <a:rPr sz="1800"/>
              <a:t>[Online-Gruppe]</a:t>
            </a:r>
            <a:endParaRPr lang="de-DE" sz="1800" b="1" i="0" u="none" strike="noStrike" cap="none" spc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pic>
        <p:nvPicPr>
          <p:cNvPr id="2117640403" name="Grafik 211764040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4366" y="3148023"/>
            <a:ext cx="11849099" cy="2952749"/>
          </a:xfrm>
          <a:prstGeom prst="rect">
            <a:avLst/>
          </a:prstGeom>
        </p:spPr>
      </p:pic>
      <p:pic>
        <p:nvPicPr>
          <p:cNvPr id="904958871" name="Grafik 90495887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677833" y="455083"/>
            <a:ext cx="7238999" cy="304799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3950595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 lIns="0" tIns="0" rIns="0" bIns="0" anchor="t">
            <a:noAutofit/>
          </a:bodyPr>
          <a:lstStyle>
            <a:lvl1pPr algn="l">
              <a:defRPr sz="3200" b="1" i="0" cap="all">
                <a:solidFill>
                  <a:schemeClr val="bg2"/>
                </a:solidFill>
                <a:latin typeface="+mj-lt"/>
                <a:cs typeface="Open Sans"/>
              </a:defRPr>
            </a:lvl1pPr>
          </a:lstStyle>
          <a:p>
            <a:pPr>
              <a:defRPr/>
            </a:pPr>
            <a:r>
              <a:t>Wie GEHT ES WEITER? </a:t>
            </a:r>
          </a:p>
        </p:txBody>
      </p:sp>
      <p:sp>
        <p:nvSpPr>
          <p:cNvPr id="1324648422" name="Inhaltsplatzhalter 2"/>
          <p:cNvSpPr>
            <a:spLocks noGrp="1"/>
          </p:cNvSpPr>
          <p:nvPr>
            <p:ph idx="1"/>
          </p:nvPr>
        </p:nvSpPr>
        <p:spPr bwMode="auto">
          <a:xfrm>
            <a:off x="474131" y="1110379"/>
            <a:ext cx="11260666" cy="5157682"/>
          </a:xfrm>
        </p:spPr>
        <p:txBody>
          <a:bodyPr vertOverflow="overflow" horzOverflow="overflow" vert="horz" wrap="square" lIns="0" tIns="0" rIns="0" bIns="0" numCol="1" spcCol="0" rtlCol="0" fromWordArt="0" anchor="t" anchorCtr="0" forceAA="0" compatLnSpc="0">
            <a:normAutofit/>
          </a:bodyPr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 marL="742950" indent="-28575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 marL="16002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endParaRPr sz="2100" b="0" i="0" u="none" strike="noStrike" cap="none" spc="0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  <a:p>
            <a:pPr lvl="1">
              <a:defRPr/>
            </a:pPr>
            <a:r>
              <a:rPr lang="de-DE" sz="21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DINI-AG-KIM</a:t>
            </a:r>
            <a:r>
              <a:rPr lang="de-DE" sz="21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, z.B. OER-Metadatengruppe - </a:t>
            </a:r>
            <a:r>
              <a:rPr lang="de-DE" sz="2100" b="0" i="0" u="sng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  <a:hlinkClick r:id="rId3" tooltip="http://kurzlinks.de/dini-ag-kim"/>
              </a:rPr>
              <a:t>kurzlinks.de/dini-ag-kim</a:t>
            </a:r>
            <a:br>
              <a:rPr lang="de-DE" sz="21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</a:br>
            <a:r>
              <a:rPr lang="de-DE" sz="21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Das Kompetenzzentrum Interoperable Metadaten (KIM) ist eine Informations- und Kommunikationsplattform für Metadatenanwender und -entwickler zu den Themen:</a:t>
            </a:r>
            <a:endParaRPr sz="2100" b="0" i="0" u="none" strike="noStrike" cap="none" spc="0">
              <a:solidFill>
                <a:schemeClr val="tx2"/>
              </a:solidFill>
              <a:latin typeface="Open Sans"/>
              <a:cs typeface="Open Sans"/>
            </a:endParaRPr>
          </a:p>
          <a:p>
            <a:pPr lvl="2">
              <a:defRPr/>
            </a:pPr>
            <a:r>
              <a:rPr lang="de-DE" sz="21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Anwendungsübergreifende Integration von Metadaten</a:t>
            </a:r>
            <a:endParaRPr sz="2100" b="0" i="0" u="none" strike="noStrike" cap="none" spc="0">
              <a:solidFill>
                <a:schemeClr val="tx2"/>
              </a:solidFill>
              <a:latin typeface="Open Sans"/>
              <a:cs typeface="Open Sans"/>
            </a:endParaRPr>
          </a:p>
          <a:p>
            <a:pPr lvl="2">
              <a:defRPr/>
            </a:pPr>
            <a:r>
              <a:rPr lang="de-DE" sz="21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Nationale und internationale Metadatenstandards</a:t>
            </a:r>
            <a:endParaRPr sz="2100" b="0" i="0" u="none" strike="noStrike" cap="none" spc="0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  <a:p>
            <a:pPr lvl="2">
              <a:defRPr/>
            </a:pPr>
            <a:r>
              <a:rPr lang="de-DE" sz="21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Anschluss der deutschsprachigen Community an die internationale Metadaten-Community</a:t>
            </a:r>
            <a:endParaRPr sz="2100" b="0" i="0" u="none" strike="noStrike" cap="none" spc="0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  <a:p>
            <a:pPr marL="0" lvl="0" indent="0">
              <a:buClr>
                <a:schemeClr val="tx2"/>
              </a:buClr>
              <a:buFont typeface="Arial"/>
              <a:buNone/>
              <a:defRPr/>
            </a:pPr>
            <a:endParaRPr sz="2100" b="0" i="0" u="none" strike="noStrike" cap="none" spc="0">
              <a:solidFill>
                <a:schemeClr val="tx2"/>
              </a:solidFill>
              <a:latin typeface="Open Sans"/>
              <a:cs typeface="Open Sans"/>
            </a:endParaRPr>
          </a:p>
          <a:p>
            <a:pPr lvl="1">
              <a:defRPr/>
            </a:pPr>
            <a:r>
              <a:rPr sz="2100" b="1"/>
              <a:t>Metadaten-Community Forum</a:t>
            </a:r>
            <a:r>
              <a:rPr sz="2100"/>
              <a:t> - </a:t>
            </a:r>
            <a:r>
              <a:rPr lang="de-DE" sz="2100" b="0" i="0" u="sng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  <a:hlinkClick r:id="rId4" tooltip="https://metadaten.community/"/>
              </a:rPr>
              <a:t>metadaten.community</a:t>
            </a:r>
            <a:endParaRPr sz="2100" b="0" i="0" u="none" strike="noStrike" cap="none" spc="0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  <a:p>
            <a:pPr lvl="2">
              <a:defRPr/>
            </a:pPr>
            <a:r>
              <a:rPr lang="de-DE" sz="21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Forum zur Vernetzung von Projekten, AGs zum Thema „Metadaten“</a:t>
            </a:r>
            <a:br>
              <a:rPr lang="de-DE" sz="21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</a:br>
            <a:endParaRPr sz="2100" b="0" i="0" u="none" strike="noStrike" cap="none" spc="0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  <a:p>
            <a:pPr lvl="1">
              <a:defRPr/>
            </a:pPr>
            <a:r>
              <a:rPr lang="de-DE" sz="21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Nachschlagewerk</a:t>
            </a:r>
            <a:r>
              <a:rPr lang="de-DE" sz="21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: </a:t>
            </a:r>
            <a:endParaRPr sz="2100" b="0" i="0" u="none" strike="noStrike" cap="none" spc="0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  <a:p>
            <a:pPr lvl="2">
              <a:defRPr/>
            </a:pPr>
            <a:r>
              <a:rPr lang="de-DE" sz="2100" b="0" i="0" u="sng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  <a:hlinkClick r:id="rId5" tooltip="https://zenodo.org/doi/10.5281/zenodo.10828758"/>
              </a:rPr>
              <a:t>„Kompendium: Didaktische Metadaten“</a:t>
            </a:r>
            <a:r>
              <a:rPr lang="de-DE" sz="21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von Manuel Oellers &amp; Steffen Rörtgen</a:t>
            </a:r>
            <a:endParaRPr sz="2100" b="0" i="0" u="none" strike="noStrike" cap="none" spc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635581867" name="Fußzeilenplatzhalter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Didaktische Metadaten und OER - eine produktive Verbindung!</a:t>
            </a:r>
            <a:endParaRPr/>
          </a:p>
        </p:txBody>
      </p:sp>
      <p:sp>
        <p:nvSpPr>
          <p:cNvPr id="1407128069" name="Foliennummernplatzhalter 5"/>
          <p:cNvSpPr>
            <a:spLocks noGrp="1"/>
          </p:cNvSpPr>
          <p:nvPr>
            <p:ph type="sldNum" sz="quarter" idx="13"/>
          </p:nvPr>
        </p:nvSpPr>
        <p:spPr bwMode="auto"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1221C71-EBA0-52F8-770A-D6A260C2C0CC}" type="slidenum">
              <a:rPr lang="de-DE"/>
              <a:t>26</a:t>
            </a:fld>
            <a:endParaRPr lang="de-DE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5234076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 lIns="0" tIns="0" rIns="0" bIns="0" anchor="t">
            <a:noAutofit/>
          </a:bodyPr>
          <a:lstStyle>
            <a:lvl1pPr algn="l">
              <a:defRPr sz="3200" b="1" i="0" cap="all">
                <a:solidFill>
                  <a:schemeClr val="bg2"/>
                </a:solidFill>
                <a:latin typeface="+mj-lt"/>
                <a:cs typeface="Open Sans"/>
              </a:defRPr>
            </a:lvl1pPr>
          </a:lstStyle>
          <a:p>
            <a:pPr>
              <a:defRPr/>
            </a:pPr>
            <a:r>
              <a:t>AG Didaktische Metadaten</a:t>
            </a:r>
          </a:p>
        </p:txBody>
      </p:sp>
      <p:sp>
        <p:nvSpPr>
          <p:cNvPr id="733376759" name="Inhaltsplatzhalter 2"/>
          <p:cNvSpPr>
            <a:spLocks noGrp="1"/>
          </p:cNvSpPr>
          <p:nvPr>
            <p:ph idx="1"/>
          </p:nvPr>
        </p:nvSpPr>
        <p:spPr bwMode="auto">
          <a:xfrm>
            <a:off x="474131" y="1110379"/>
            <a:ext cx="11260665" cy="5157682"/>
          </a:xfrm>
        </p:spPr>
        <p:txBody>
          <a:bodyPr vertOverflow="overflow" horzOverflow="overflow" vert="horz" wrap="square" lIns="0" tIns="0" rIns="0" bIns="0" numCol="1" spcCol="0" rtlCol="0" fromWordArt="0" anchor="t" anchorCtr="0" forceAA="0" compatLnSpc="0">
            <a:normAutofit/>
          </a:bodyPr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 marL="742950" indent="-28575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 marL="16002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>
              <a:lnSpc>
                <a:spcPct val="114999"/>
              </a:lnSpc>
              <a:buClr>
                <a:schemeClr val="tx2"/>
              </a:buClr>
              <a:buFont typeface="Arial"/>
              <a:buChar char="–"/>
              <a:defRPr/>
            </a:pPr>
            <a:r>
              <a:rPr lang="de-DE" sz="20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wurde Anfang des Jahres gegründet</a:t>
            </a:r>
            <a:endParaRPr/>
          </a:p>
          <a:p>
            <a:pPr>
              <a:lnSpc>
                <a:spcPct val="114999"/>
              </a:lnSpc>
              <a:buClr>
                <a:schemeClr val="tx2"/>
              </a:buClr>
              <a:buFont typeface="Arial"/>
              <a:buChar char="–"/>
              <a:defRPr/>
            </a:pPr>
            <a:r>
              <a:rPr lang="de-DE" sz="20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besteht derzeit aus etwa 30 Mitgliedern</a:t>
            </a:r>
            <a:endParaRPr/>
          </a:p>
          <a:p>
            <a:pPr>
              <a:lnSpc>
                <a:spcPct val="114999"/>
              </a:lnSpc>
              <a:buClr>
                <a:schemeClr val="tx2"/>
              </a:buClr>
              <a:buFont typeface="Arial"/>
              <a:buChar char="–"/>
              <a:defRPr/>
            </a:pPr>
            <a:r>
              <a:rPr lang="de-DE" sz="20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ist offen für Interessierte!</a:t>
            </a:r>
            <a:endParaRPr/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endParaRPr lang="de-DE" sz="2000" b="0" i="0" u="none" strike="noStrike" cap="none" spc="0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sz="2000" b="0" i="0" u="sng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  <a:hlinkClick r:id="rId3" tooltip="http://www.kurzelinks.de/didaktische"/>
              </a:rPr>
              <a:t>www.kurzelinks.de/didaktischeMetadaten</a:t>
            </a:r>
            <a:r>
              <a:rPr lang="de-DE" sz="20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</a:t>
            </a:r>
            <a:endParaRPr/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endParaRPr lang="de-DE" sz="2000" b="0" i="0" u="none" strike="noStrike" cap="none" spc="0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sz="20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Organisationsform:</a:t>
            </a:r>
            <a:endParaRPr/>
          </a:p>
          <a:p>
            <a:pPr>
              <a:lnSpc>
                <a:spcPct val="114999"/>
              </a:lnSpc>
              <a:buClr>
                <a:schemeClr val="tx2"/>
              </a:buClr>
              <a:buFont typeface="Arial"/>
              <a:buChar char="–"/>
              <a:defRPr/>
            </a:pPr>
            <a:r>
              <a:rPr lang="de-DE" sz="20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monatliches Treffen im Plenum (jeder 2. Montag im Monat 14:30-15:30 Uhr)</a:t>
            </a:r>
            <a:endParaRPr/>
          </a:p>
          <a:p>
            <a:pPr>
              <a:lnSpc>
                <a:spcPct val="114999"/>
              </a:lnSpc>
              <a:buClr>
                <a:schemeClr val="tx2"/>
              </a:buClr>
              <a:buFont typeface="Arial"/>
              <a:buChar char="–"/>
              <a:defRPr/>
            </a:pPr>
            <a:r>
              <a:rPr lang="de-DE" sz="20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dazwischen: Arbeit in Szenarienteams —&gt; jede an ihrem eigenen, für die jeweilige Plattform relevanten Szenario (oder 2)</a:t>
            </a:r>
            <a:endParaRPr/>
          </a:p>
          <a:p>
            <a:pPr>
              <a:lnSpc>
                <a:spcPct val="114999"/>
              </a:lnSpc>
              <a:buClr>
                <a:schemeClr val="tx2"/>
              </a:buClr>
              <a:buFont typeface="Arial"/>
              <a:buChar char="–"/>
              <a:defRPr/>
            </a:pPr>
            <a:r>
              <a:rPr lang="de-DE" sz="20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ganztägiges Bilanzierungstreffen im September, um Ergebnisse zusammenzubinden und nächste Schritte in Richtung Standardisierung zu planen</a:t>
            </a:r>
            <a:endParaRPr/>
          </a:p>
        </p:txBody>
      </p:sp>
      <p:sp>
        <p:nvSpPr>
          <p:cNvPr id="445476413" name="Fußzeilenplatzhalter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Didaktische Metadaten und OER - eine produktive Verbindung!</a:t>
            </a:r>
            <a:endParaRPr/>
          </a:p>
        </p:txBody>
      </p:sp>
      <p:sp>
        <p:nvSpPr>
          <p:cNvPr id="818928737" name="Foliennummernplatzhalter 5"/>
          <p:cNvSpPr>
            <a:spLocks noGrp="1"/>
          </p:cNvSpPr>
          <p:nvPr>
            <p:ph type="sldNum" sz="quarter" idx="13"/>
          </p:nvPr>
        </p:nvSpPr>
        <p:spPr bwMode="auto"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E1EEFEA-DF24-FE32-FC5A-F0262C8A2726}" type="slidenum">
              <a:rPr lang="de-DE"/>
              <a:t>27</a:t>
            </a:fld>
            <a:endParaRPr lang="de-DE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4629463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 lIns="0" tIns="0" rIns="0" bIns="0" anchor="t">
            <a:noAutofit/>
          </a:bodyPr>
          <a:lstStyle>
            <a:lvl1pPr algn="l">
              <a:defRPr sz="3200" b="1" i="0" cap="all">
                <a:solidFill>
                  <a:schemeClr val="bg2"/>
                </a:solidFill>
                <a:latin typeface="+mj-lt"/>
                <a:cs typeface="Open Sans"/>
              </a:defRPr>
            </a:lvl1pPr>
          </a:lstStyle>
          <a:p>
            <a:pPr>
              <a:defRPr/>
            </a:pPr>
            <a:r>
              <a:t>Projektergebnisse</a:t>
            </a:r>
          </a:p>
        </p:txBody>
      </p:sp>
      <p:sp>
        <p:nvSpPr>
          <p:cNvPr id="1272425738" name="Inhaltsplatzhalter 2"/>
          <p:cNvSpPr>
            <a:spLocks noGrp="1"/>
          </p:cNvSpPr>
          <p:nvPr>
            <p:ph idx="1"/>
          </p:nvPr>
        </p:nvSpPr>
        <p:spPr bwMode="auto">
          <a:xfrm>
            <a:off x="474131" y="1110379"/>
            <a:ext cx="11260665" cy="5157682"/>
          </a:xfrm>
        </p:spPr>
        <p:txBody>
          <a:bodyPr vertOverflow="overflow" horzOverflow="overflow" vert="horz" wrap="square" lIns="0" tIns="0" rIns="0" bIns="0" numCol="1" spcCol="0" rtlCol="0" fromWordArt="0" anchor="t" anchorCtr="0" forceAA="0" compatLnSpc="0">
            <a:normAutofit/>
          </a:bodyPr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 marL="742950" indent="-28575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 marL="16002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b="1"/>
              <a:t>Kooperation zwischen </a:t>
            </a:r>
            <a:r>
              <a:rPr lang="de-DE" sz="22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HIS-Institut für Hochschulentwicklung e. V., Landesportal ORCA.nrw und Virtuellem Campus Rheinland-Pfalz</a:t>
            </a:r>
            <a:r>
              <a:rPr lang="de-DE" b="1"/>
              <a:t> zum Thema</a:t>
            </a:r>
            <a:endParaRPr/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endParaRPr sz="1050"/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sz="24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„Didaktische Metadaten für OER und OEP in der Lehrpraxis“ </a:t>
            </a:r>
            <a:endParaRPr/>
          </a:p>
          <a:p>
            <a:pPr marL="0" indent="0">
              <a:lnSpc>
                <a:spcPct val="100000"/>
              </a:lnSpc>
              <a:buClr>
                <a:schemeClr val="tx2"/>
              </a:buClr>
              <a:buFont typeface="Arial"/>
              <a:buNone/>
              <a:defRPr/>
            </a:pPr>
            <a:endParaRPr sz="2000"/>
          </a:p>
          <a:p>
            <a:pPr>
              <a:lnSpc>
                <a:spcPct val="114999"/>
              </a:lnSpc>
              <a:defRPr/>
            </a:pPr>
            <a:r>
              <a:rPr sz="2200">
                <a:latin typeface="FreeMono"/>
                <a:ea typeface="FreeMono"/>
                <a:cs typeface="FreeMono"/>
              </a:rPr>
              <a:t>Ziel:</a:t>
            </a:r>
            <a:r>
              <a:rPr sz="2000">
                <a:latin typeface="FreeMono"/>
                <a:ea typeface="FreeMono"/>
                <a:cs typeface="FreeMono"/>
              </a:rPr>
              <a:t> </a:t>
            </a:r>
            <a:r>
              <a:rPr sz="2000"/>
              <a:t>zu überprüfen und </a:t>
            </a:r>
            <a:r>
              <a:rPr lang="de-DE" sz="20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Möglichkeiten zu erarbeiten, wie bestehende Metadaten-Standards und -Settings sinnvoll erweitert werden können</a:t>
            </a:r>
            <a:r>
              <a:rPr sz="2000"/>
              <a:t> </a:t>
            </a:r>
            <a:endParaRPr/>
          </a:p>
          <a:p>
            <a:pPr>
              <a:lnSpc>
                <a:spcPct val="114999"/>
              </a:lnSpc>
              <a:defRPr/>
            </a:pPr>
            <a:r>
              <a:rPr sz="2200">
                <a:latin typeface="FreeMono"/>
                <a:ea typeface="FreeMono"/>
                <a:cs typeface="FreeMono"/>
              </a:rPr>
              <a:t>Maßnahmen:</a:t>
            </a:r>
            <a:r>
              <a:rPr sz="2000">
                <a:latin typeface="FreeMono"/>
                <a:ea typeface="FreeMono"/>
                <a:cs typeface="FreeMono"/>
              </a:rPr>
              <a:t> </a:t>
            </a:r>
            <a:endParaRPr sz="2000" b="0" i="0" u="none" strike="noStrike" cap="none" spc="0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sz="20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    - Desk Research zum internationalen und deutschsprachigen Diskurs,</a:t>
            </a:r>
            <a:endParaRPr sz="2000" b="0" i="0" u="none" strike="noStrike" cap="none" spc="0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sz="20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    - Expert:innen-Interviews, </a:t>
            </a:r>
            <a:endParaRPr sz="2000" b="0" i="0" u="none" strike="noStrike" cap="none" spc="0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sz="20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    - Metadaten-Abfragen bei einer Stichprobe an Portalen </a:t>
            </a:r>
            <a:endParaRPr sz="2000" b="0" i="0" u="none" strike="noStrike" cap="none" spc="0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sz="20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    - begleitende große Portal-Umfrage</a:t>
            </a:r>
            <a:endParaRPr sz="2000" b="0" i="0" u="none" strike="noStrike" cap="none" spc="0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sz="20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    - außerdem 2 Praxis-Workshops mit einer Fokus-Resonanzgruppe</a:t>
            </a:r>
            <a:endParaRPr lang="de-DE" sz="2200" b="0" i="0" u="none" strike="noStrike" cap="none" spc="0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0704220" name="Fußzeilenplatzhalter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Didaktische Metadaten und OER - eine produktive Verbindung!</a:t>
            </a:r>
            <a:endParaRPr/>
          </a:p>
        </p:txBody>
      </p:sp>
      <p:sp>
        <p:nvSpPr>
          <p:cNvPr id="932514071" name="Foliennummernplatzhalter 5"/>
          <p:cNvSpPr>
            <a:spLocks noGrp="1"/>
          </p:cNvSpPr>
          <p:nvPr>
            <p:ph type="sldNum" sz="quarter" idx="13"/>
          </p:nvPr>
        </p:nvSpPr>
        <p:spPr bwMode="auto"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9B18DB8-3AC6-BA63-1765-74D29E1CE7C0}" type="slidenum">
              <a:rPr lang="de-DE"/>
              <a:t>28</a:t>
            </a:fld>
            <a:endParaRPr lang="de-DE"/>
          </a:p>
        </p:txBody>
      </p:sp>
      <p:pic>
        <p:nvPicPr>
          <p:cNvPr id="679448959" name="Grafik 67944895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784695" y="3621214"/>
            <a:ext cx="3174849" cy="257460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31576223" name="Grafik 43157622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9171532" y="4139046"/>
            <a:ext cx="1013368" cy="1928342"/>
          </a:xfrm>
          <a:prstGeom prst="rect">
            <a:avLst/>
          </a:prstGeom>
        </p:spPr>
      </p:pic>
      <p:pic>
        <p:nvPicPr>
          <p:cNvPr id="1656520345" name="Grafik 165652034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712338" y="1044170"/>
            <a:ext cx="1931758" cy="2737228"/>
          </a:xfrm>
          <a:prstGeom prst="rect">
            <a:avLst/>
          </a:prstGeom>
        </p:spPr>
      </p:pic>
      <p:sp>
        <p:nvSpPr>
          <p:cNvPr id="23401724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 lIns="0" tIns="0" rIns="0" bIns="0" anchor="t">
            <a:noAutofit/>
          </a:bodyPr>
          <a:lstStyle>
            <a:lvl1pPr algn="l">
              <a:defRPr sz="3200" b="1" i="0" cap="all">
                <a:solidFill>
                  <a:schemeClr val="bg2"/>
                </a:solidFill>
                <a:latin typeface="+mj-lt"/>
                <a:cs typeface="Open Sans"/>
              </a:defRPr>
            </a:lvl1pPr>
          </a:lstStyle>
          <a:p>
            <a:pPr>
              <a:defRPr/>
            </a:pPr>
            <a:r>
              <a:t>Projektergebnisse</a:t>
            </a:r>
          </a:p>
        </p:txBody>
      </p:sp>
      <p:sp>
        <p:nvSpPr>
          <p:cNvPr id="1964230566" name="Inhaltsplatzhalter 2"/>
          <p:cNvSpPr>
            <a:spLocks noGrp="1"/>
          </p:cNvSpPr>
          <p:nvPr>
            <p:ph idx="1"/>
          </p:nvPr>
        </p:nvSpPr>
        <p:spPr bwMode="auto">
          <a:xfrm>
            <a:off x="465667" y="1110378"/>
            <a:ext cx="11260665" cy="5157682"/>
          </a:xfrm>
        </p:spPr>
        <p:txBody>
          <a:bodyPr vertOverflow="overflow" horzOverflow="overflow" vert="horz" wrap="square" lIns="0" tIns="0" rIns="0" bIns="0" numCol="1" spcCol="0" rtlCol="0" fromWordArt="0" anchor="t" anchorCtr="0" forceAA="0" compatLnSpc="0">
            <a:normAutofit/>
          </a:bodyPr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 marL="742950" indent="-28575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 marL="16002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b="1"/>
              <a:t>Erkenntnisse, Diskurse und Praxisvorschläge nachzulesen </a:t>
            </a:r>
            <a:endParaRPr/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b="1"/>
              <a:t>in</a:t>
            </a:r>
            <a:r>
              <a:t> </a:t>
            </a:r>
            <a:r>
              <a:rPr lang="de-DE" b="1"/>
              <a:t>zwei Projektveröffentlichungen</a:t>
            </a:r>
            <a:endParaRPr/>
          </a:p>
          <a:p>
            <a:pPr marL="0" indent="0">
              <a:lnSpc>
                <a:spcPct val="100000"/>
              </a:lnSpc>
              <a:buClr>
                <a:schemeClr val="tx2"/>
              </a:buClr>
              <a:buFont typeface="Arial"/>
              <a:buNone/>
              <a:defRPr/>
            </a:pPr>
            <a:endParaRPr/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sz="2200"/>
              <a:t>Wannemacher &amp; Kaemena 2024: </a:t>
            </a:r>
            <a:endParaRPr/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sz="22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„Didaktische Metadaten in OER- und Lehrportalen“ </a:t>
            </a:r>
            <a:endParaRPr/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endParaRPr/>
          </a:p>
          <a:p>
            <a:pPr marL="0" indent="0">
              <a:lnSpc>
                <a:spcPct val="100000"/>
              </a:lnSpc>
              <a:buClr>
                <a:schemeClr val="tx2"/>
              </a:buClr>
              <a:buFont typeface="Arial"/>
              <a:buNone/>
              <a:defRPr/>
            </a:pPr>
            <a:endParaRPr sz="2000"/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sz="22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                                 Reder-Knerr, Fetzer &amp; Faber 2024: </a:t>
            </a:r>
            <a:endParaRPr sz="2000"/>
          </a:p>
          <a:p>
            <a:pPr marL="0" indent="0">
              <a:lnSpc>
                <a:spcPct val="100000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sz="20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                                     Working Title: </a:t>
            </a:r>
            <a:r>
              <a:rPr lang="de-DE" sz="22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„Überlegungen zur Nutzung </a:t>
            </a:r>
            <a:endParaRPr/>
          </a:p>
          <a:p>
            <a:pPr marL="0" indent="0">
              <a:lnSpc>
                <a:spcPct val="100000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sz="2200" b="1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                                                             didaktischer Metadaten“</a:t>
            </a:r>
            <a:endParaRPr sz="2000"/>
          </a:p>
          <a:p>
            <a:pPr marL="0" indent="0">
              <a:lnSpc>
                <a:spcPct val="100000"/>
              </a:lnSpc>
              <a:buClr>
                <a:schemeClr val="tx2"/>
              </a:buClr>
              <a:buFont typeface="Arial"/>
              <a:buNone/>
              <a:defRPr/>
            </a:pPr>
            <a:endParaRPr sz="2000"/>
          </a:p>
          <a:p>
            <a:pPr marL="0" indent="0">
              <a:lnSpc>
                <a:spcPct val="100000"/>
              </a:lnSpc>
              <a:buClr>
                <a:schemeClr val="tx2"/>
              </a:buClr>
              <a:buFont typeface="Arial"/>
              <a:buNone/>
              <a:defRPr/>
            </a:pPr>
            <a:endParaRPr sz="2000"/>
          </a:p>
          <a:p>
            <a:pPr marL="0" indent="0">
              <a:lnSpc>
                <a:spcPct val="100000"/>
              </a:lnSpc>
              <a:buClr>
                <a:schemeClr val="tx2"/>
              </a:buClr>
              <a:buFont typeface="Arial"/>
              <a:buNone/>
              <a:defRPr/>
            </a:pPr>
            <a:endParaRPr sz="2000"/>
          </a:p>
        </p:txBody>
      </p:sp>
      <p:sp>
        <p:nvSpPr>
          <p:cNvPr id="2064085437" name="Fußzeilenplatzhalter 1"/>
          <p:cNvSpPr>
            <a:spLocks noGrp="1"/>
          </p:cNvSpPr>
          <p:nvPr>
            <p:ph type="ftr" sz="quarter" idx="11"/>
          </p:nvPr>
        </p:nvSpPr>
        <p:spPr bwMode="auto">
          <a:xfrm>
            <a:off x="474132" y="6356349"/>
            <a:ext cx="5382380" cy="365124"/>
          </a:xfrm>
        </p:spPr>
        <p:txBody>
          <a:bodyPr/>
          <a:lstStyle/>
          <a:p>
            <a:pPr>
              <a:defRPr/>
            </a:pPr>
            <a:r>
              <a:rPr lang="de-DE"/>
              <a:t>Didaktische Metadaten und OER - eine produktive Verbindung!</a:t>
            </a:r>
            <a:endParaRPr/>
          </a:p>
        </p:txBody>
      </p:sp>
      <p:sp>
        <p:nvSpPr>
          <p:cNvPr id="794930218" name="Foliennummernplatzhalter 5"/>
          <p:cNvSpPr>
            <a:spLocks noGrp="1"/>
          </p:cNvSpPr>
          <p:nvPr>
            <p:ph type="sldNum" sz="quarter" idx="13"/>
          </p:nvPr>
        </p:nvSpPr>
        <p:spPr bwMode="auto"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581A812-AB43-56FE-C0E1-D05A59A20600}" type="slidenum">
              <a:rPr lang="de-DE"/>
              <a:t>29</a:t>
            </a:fld>
            <a:endParaRPr lang="de-DE"/>
          </a:p>
        </p:txBody>
      </p:sp>
      <p:sp>
        <p:nvSpPr>
          <p:cNvPr id="1582678919" name="Pfeil: nach rechts 702170871"/>
          <p:cNvSpPr/>
          <p:nvPr/>
        </p:nvSpPr>
        <p:spPr bwMode="auto">
          <a:xfrm>
            <a:off x="627761" y="3600940"/>
            <a:ext cx="2169860" cy="7374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>
                <a:solidFill>
                  <a:schemeClr val="tx1"/>
                </a:solidFill>
              </a:rPr>
              <a:t>coming soon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2884989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Bildungslandschaften gestalten - Konvergenz von Metadaten und didaktischer Innovation</a:t>
            </a:r>
            <a:br>
              <a:rPr lang="de-DE"/>
            </a:br>
            <a:endParaRPr lang="de-DE"/>
          </a:p>
        </p:txBody>
      </p:sp>
      <p:sp>
        <p:nvSpPr>
          <p:cNvPr id="1200005582" name="Inhaltsplatzhalter 2"/>
          <p:cNvSpPr>
            <a:spLocks noGrp="1"/>
          </p:cNvSpPr>
          <p:nvPr>
            <p:ph idx="1"/>
          </p:nvPr>
        </p:nvSpPr>
        <p:spPr bwMode="auto">
          <a:xfrm>
            <a:off x="465664" y="1953527"/>
            <a:ext cx="11260665" cy="5198266"/>
          </a:xfrm>
        </p:spPr>
        <p:txBody>
          <a:bodyPr vertOverflow="overflow" horzOverflow="overflow" vert="horz" wrap="square" lIns="0" tIns="0" rIns="0" bIns="0" numCol="1" spcCol="0" rtlCol="0" fromWordArt="0" anchor="t" anchorCtr="0" forceAA="0" compatLnSpc="0">
            <a:normAutofit/>
          </a:bodyPr>
          <a:lstStyle/>
          <a:p>
            <a:pPr>
              <a:defRPr/>
            </a:pPr>
            <a:r>
              <a:t>Impulsvortrag: Manuel Oellers</a:t>
            </a:r>
          </a:p>
        </p:txBody>
      </p:sp>
      <p:sp>
        <p:nvSpPr>
          <p:cNvPr id="1400488886" name="Foliennummernplatzhalter 5"/>
          <p:cNvSpPr>
            <a:spLocks noGrp="1"/>
          </p:cNvSpPr>
          <p:nvPr>
            <p:ph type="sldNum" sz="quarter" idx="13"/>
          </p:nvPr>
        </p:nvSpPr>
        <p:spPr bwMode="auto"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3F50B1C-78C8-14A9-3A8F-A10F683C18A9}" type="slidenum">
              <a:rPr lang="de-DE"/>
              <a:t>3</a:t>
            </a:fld>
            <a:endParaRPr lang="de-DE"/>
          </a:p>
        </p:txBody>
      </p:sp>
      <p:sp>
        <p:nvSpPr>
          <p:cNvPr id="1738048406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Didaktische Metadaten und OER - eine produktive Verbindung!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3580515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 lIns="0" tIns="0" rIns="0" bIns="0" anchor="t">
            <a:noAutofit/>
          </a:bodyPr>
          <a:lstStyle>
            <a:lvl1pPr algn="l">
              <a:defRPr sz="3200" b="1" i="0" cap="all">
                <a:solidFill>
                  <a:schemeClr val="bg2"/>
                </a:solidFill>
                <a:latin typeface="+mj-lt"/>
                <a:cs typeface="Open Sans"/>
              </a:defRPr>
            </a:lvl1pPr>
          </a:lstStyle>
          <a:p>
            <a:pPr>
              <a:defRPr/>
            </a:pPr>
            <a:r>
              <a:t>Auszug Projektergebnisse</a:t>
            </a:r>
          </a:p>
        </p:txBody>
      </p:sp>
      <p:sp>
        <p:nvSpPr>
          <p:cNvPr id="1056642731" name="Inhaltsplatzhalter 2"/>
          <p:cNvSpPr>
            <a:spLocks noGrp="1"/>
          </p:cNvSpPr>
          <p:nvPr>
            <p:ph idx="1"/>
          </p:nvPr>
        </p:nvSpPr>
        <p:spPr bwMode="auto">
          <a:xfrm>
            <a:off x="474132" y="884902"/>
            <a:ext cx="11510503" cy="5391584"/>
          </a:xfrm>
        </p:spPr>
        <p:txBody>
          <a:bodyPr vertOverflow="overflow" horzOverflow="overflow" vert="horz" wrap="square" lIns="0" tIns="0" rIns="0" bIns="0" numCol="1" spcCol="0" rtlCol="0" fromWordArt="0" anchor="t" anchorCtr="0" forceAA="0" compatLnSpc="0">
            <a:normAutofit/>
          </a:bodyPr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 marL="742950" indent="-28575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 marL="16002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sz="2200" b="0" i="0" u="none" strike="noStrike" cap="none" spc="0" dirty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Reder-Knerr, Fetzer &amp; Faber 2024: </a:t>
            </a:r>
            <a:endParaRPr sz="2000" dirty="0"/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sz="2000" b="1" i="0" u="none" strike="noStrike" cap="none" spc="0" dirty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Working Title: </a:t>
            </a:r>
            <a:r>
              <a:rPr lang="de-DE" sz="2200" b="1" i="0" u="none" strike="noStrike" cap="none" spc="0" dirty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„Überlegungen zur Nutzung didaktischer Metadaten“</a:t>
            </a:r>
            <a:endParaRPr sz="2000" dirty="0"/>
          </a:p>
          <a:p>
            <a:pPr>
              <a:lnSpc>
                <a:spcPct val="114999"/>
              </a:lnSpc>
              <a:defRPr/>
            </a:pPr>
            <a:r>
              <a:rPr sz="2000" dirty="0" err="1">
                <a:latin typeface="+mj-lt"/>
                <a:ea typeface="FreeMono"/>
                <a:cs typeface="FreeMono"/>
              </a:rPr>
              <a:t>Metadaten</a:t>
            </a:r>
            <a:r>
              <a:rPr sz="2000" dirty="0">
                <a:latin typeface="+mj-lt"/>
                <a:ea typeface="FreeMono"/>
                <a:cs typeface="FreeMono"/>
              </a:rPr>
              <a:t>-Standards: </a:t>
            </a:r>
            <a:r>
              <a:rPr sz="2000" dirty="0" err="1">
                <a:latin typeface="+mj-lt"/>
              </a:rPr>
              <a:t>noch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nicht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einheitlich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vorhanden</a:t>
            </a:r>
            <a:r>
              <a:rPr sz="2000" dirty="0">
                <a:latin typeface="+mj-lt"/>
              </a:rPr>
              <a:t>; </a:t>
            </a:r>
            <a:r>
              <a:rPr sz="2000" dirty="0" err="1">
                <a:latin typeface="+mj-lt"/>
              </a:rPr>
              <a:t>tws</a:t>
            </a:r>
            <a:r>
              <a:rPr sz="2000" dirty="0">
                <a:latin typeface="+mj-lt"/>
              </a:rPr>
              <a:t>. </a:t>
            </a:r>
            <a:r>
              <a:rPr sz="2000" dirty="0" err="1">
                <a:latin typeface="+mj-lt"/>
              </a:rPr>
              <a:t>verschiedene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Vokabulare</a:t>
            </a:r>
            <a:r>
              <a:rPr sz="2000" dirty="0">
                <a:latin typeface="+mj-lt"/>
              </a:rPr>
              <a:t> für </a:t>
            </a:r>
            <a:r>
              <a:rPr sz="2000" dirty="0" err="1">
                <a:latin typeface="+mj-lt"/>
              </a:rPr>
              <a:t>ähnliche</a:t>
            </a:r>
            <a:r>
              <a:rPr sz="2000" dirty="0">
                <a:latin typeface="+mj-lt"/>
              </a:rPr>
              <a:t>/</a:t>
            </a:r>
            <a:r>
              <a:rPr sz="2000" dirty="0" err="1">
                <a:latin typeface="+mj-lt"/>
              </a:rPr>
              <a:t>gleiche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Prozesse</a:t>
            </a:r>
            <a:r>
              <a:rPr sz="2000" dirty="0">
                <a:latin typeface="+mj-lt"/>
              </a:rPr>
              <a:t>, Attribute, </a:t>
            </a:r>
            <a:r>
              <a:rPr sz="2000" dirty="0" err="1">
                <a:latin typeface="+mj-lt"/>
              </a:rPr>
              <a:t>Beschreibungen</a:t>
            </a:r>
            <a:r>
              <a:rPr sz="2000" dirty="0">
                <a:latin typeface="+mj-lt"/>
              </a:rPr>
              <a:t>; </a:t>
            </a:r>
            <a:r>
              <a:rPr sz="2000" dirty="0" err="1">
                <a:latin typeface="+mj-lt"/>
              </a:rPr>
              <a:t>tws</a:t>
            </a:r>
            <a:r>
              <a:rPr sz="2000" dirty="0">
                <a:latin typeface="+mj-lt"/>
              </a:rPr>
              <a:t>. </a:t>
            </a:r>
            <a:r>
              <a:rPr sz="2000" dirty="0" err="1">
                <a:latin typeface="+mj-lt"/>
              </a:rPr>
              <a:t>eigene</a:t>
            </a:r>
            <a:r>
              <a:rPr sz="2000" dirty="0">
                <a:latin typeface="+mj-lt"/>
              </a:rPr>
              <a:t>, </a:t>
            </a:r>
            <a:r>
              <a:rPr sz="2000" dirty="0" err="1">
                <a:latin typeface="+mj-lt"/>
              </a:rPr>
              <a:t>passgenaue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Taxonomien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entwickelt</a:t>
            </a:r>
            <a:endParaRPr dirty="0"/>
          </a:p>
          <a:p>
            <a:pPr>
              <a:lnSpc>
                <a:spcPct val="114999"/>
              </a:lnSpc>
              <a:defRPr/>
            </a:pPr>
            <a:r>
              <a:rPr sz="2000" dirty="0">
                <a:latin typeface="+mj-lt"/>
                <a:ea typeface="FreeMono"/>
                <a:cs typeface="FreeMono"/>
              </a:rPr>
              <a:t>Portal-Community: </a:t>
            </a:r>
            <a:r>
              <a:rPr sz="2000" dirty="0" err="1">
                <a:latin typeface="+mj-lt"/>
              </a:rPr>
              <a:t>sehr</a:t>
            </a:r>
            <a:r>
              <a:rPr sz="2000" dirty="0">
                <a:latin typeface="FreeMono"/>
              </a:rPr>
              <a:t> </a:t>
            </a:r>
            <a:r>
              <a:rPr sz="2000" b="1" dirty="0" err="1"/>
              <a:t>unterschiedliche</a:t>
            </a:r>
            <a:r>
              <a:rPr sz="2000" b="1" dirty="0"/>
              <a:t> </a:t>
            </a:r>
            <a:r>
              <a:rPr sz="2000" b="1" dirty="0" err="1"/>
              <a:t>Entwicklungsstadien</a:t>
            </a:r>
            <a:r>
              <a:rPr sz="2000" dirty="0"/>
              <a:t> der </a:t>
            </a:r>
            <a:r>
              <a:rPr sz="2000" dirty="0" err="1"/>
              <a:t>Portale</a:t>
            </a:r>
            <a:r>
              <a:rPr sz="2000" dirty="0"/>
              <a:t>; </a:t>
            </a:r>
            <a:r>
              <a:rPr sz="2000" dirty="0" err="1"/>
              <a:t>große</a:t>
            </a:r>
            <a:r>
              <a:rPr sz="2000" dirty="0"/>
              <a:t> </a:t>
            </a:r>
            <a:r>
              <a:rPr sz="2000" dirty="0" err="1"/>
              <a:t>gemeinsame</a:t>
            </a:r>
            <a:r>
              <a:rPr sz="2000" dirty="0"/>
              <a:t> </a:t>
            </a:r>
            <a:r>
              <a:rPr sz="2000" b="1" dirty="0" err="1"/>
              <a:t>Zielgruppe</a:t>
            </a:r>
            <a:r>
              <a:rPr sz="2000" b="1" dirty="0"/>
              <a:t> der </a:t>
            </a:r>
            <a:r>
              <a:rPr sz="2000" b="1" dirty="0" err="1"/>
              <a:t>Studierenden</a:t>
            </a:r>
            <a:r>
              <a:rPr sz="2000" b="1" dirty="0"/>
              <a:t> und </a:t>
            </a:r>
            <a:r>
              <a:rPr sz="2000" b="1" dirty="0" err="1"/>
              <a:t>Lehrenden</a:t>
            </a:r>
            <a:r>
              <a:rPr sz="2000" dirty="0"/>
              <a:t>, die in </a:t>
            </a:r>
            <a:r>
              <a:rPr sz="2000" dirty="0" err="1"/>
              <a:t>sich</a:t>
            </a:r>
            <a:r>
              <a:rPr sz="2000" dirty="0"/>
              <a:t> </a:t>
            </a:r>
            <a:r>
              <a:rPr sz="2000" dirty="0" err="1"/>
              <a:t>aber</a:t>
            </a:r>
            <a:r>
              <a:rPr sz="2000" dirty="0"/>
              <a:t> </a:t>
            </a:r>
            <a:r>
              <a:rPr sz="2000" dirty="0" err="1"/>
              <a:t>sehr</a:t>
            </a:r>
            <a:r>
              <a:rPr sz="2000" dirty="0"/>
              <a:t> </a:t>
            </a:r>
            <a:r>
              <a:rPr sz="2000" dirty="0" err="1"/>
              <a:t>heterogen</a:t>
            </a:r>
            <a:r>
              <a:rPr sz="2000" dirty="0"/>
              <a:t> </a:t>
            </a:r>
            <a:r>
              <a:rPr sz="2000" dirty="0" err="1"/>
              <a:t>ist</a:t>
            </a:r>
            <a:r>
              <a:rPr sz="2000" dirty="0"/>
              <a:t>; </a:t>
            </a:r>
            <a:r>
              <a:rPr sz="2000" b="1" dirty="0" err="1"/>
              <a:t>großes</a:t>
            </a:r>
            <a:r>
              <a:rPr sz="2000" b="1" dirty="0"/>
              <a:t> Engagement</a:t>
            </a:r>
            <a:r>
              <a:rPr sz="2000" dirty="0"/>
              <a:t> </a:t>
            </a:r>
            <a:r>
              <a:rPr sz="2000" dirty="0" err="1"/>
              <a:t>bei</a:t>
            </a:r>
            <a:r>
              <a:rPr sz="2000" dirty="0"/>
              <a:t> der </a:t>
            </a:r>
            <a:r>
              <a:rPr sz="2000" dirty="0" err="1"/>
              <a:t>Unterstützung</a:t>
            </a:r>
            <a:r>
              <a:rPr sz="2000" dirty="0"/>
              <a:t> des </a:t>
            </a:r>
            <a:r>
              <a:rPr sz="2000" dirty="0" err="1"/>
              <a:t>Materialeinsatzes</a:t>
            </a:r>
            <a:r>
              <a:rPr sz="2000" dirty="0"/>
              <a:t> in Lehr-</a:t>
            </a:r>
            <a:r>
              <a:rPr sz="2000" dirty="0" err="1"/>
              <a:t>Prozessen</a:t>
            </a:r>
            <a:r>
              <a:rPr sz="2000" dirty="0"/>
              <a:t>; </a:t>
            </a:r>
            <a:r>
              <a:rPr sz="2000" dirty="0" err="1"/>
              <a:t>großes</a:t>
            </a:r>
            <a:r>
              <a:rPr sz="2000" dirty="0"/>
              <a:t> Interesse </a:t>
            </a:r>
            <a:r>
              <a:rPr sz="2000" dirty="0" err="1"/>
              <a:t>bei</a:t>
            </a:r>
            <a:r>
              <a:rPr sz="2000" dirty="0"/>
              <a:t> der </a:t>
            </a:r>
            <a:r>
              <a:rPr sz="2000" dirty="0" err="1"/>
              <a:t>Weiterentwicklung</a:t>
            </a:r>
            <a:r>
              <a:rPr sz="2000" dirty="0"/>
              <a:t> der </a:t>
            </a:r>
            <a:r>
              <a:rPr sz="2000" dirty="0" err="1"/>
              <a:t>Maßnahmen</a:t>
            </a:r>
            <a:r>
              <a:rPr sz="2000" dirty="0"/>
              <a:t> für </a:t>
            </a:r>
            <a:r>
              <a:rPr sz="2000" dirty="0" err="1"/>
              <a:t>Nutzende</a:t>
            </a:r>
            <a:r>
              <a:rPr sz="2000" dirty="0"/>
              <a:t>;</a:t>
            </a:r>
            <a:endParaRPr dirty="0"/>
          </a:p>
          <a:p>
            <a:pPr>
              <a:lnSpc>
                <a:spcPct val="114999"/>
              </a:lnSpc>
              <a:defRPr/>
            </a:pPr>
            <a:r>
              <a:rPr sz="2000" dirty="0" err="1">
                <a:latin typeface="FreeMono"/>
                <a:ea typeface="FreeMono"/>
                <a:cs typeface="FreeMono"/>
              </a:rPr>
              <a:t>Beispiel-Vorschläge</a:t>
            </a:r>
            <a:r>
              <a:rPr sz="2000" dirty="0">
                <a:latin typeface="FreeMono"/>
                <a:ea typeface="FreeMono"/>
                <a:cs typeface="FreeMono"/>
              </a:rPr>
              <a:t> für „</a:t>
            </a:r>
            <a:r>
              <a:rPr sz="2000" dirty="0" err="1">
                <a:latin typeface="FreeMono"/>
                <a:ea typeface="FreeMono"/>
                <a:cs typeface="FreeMono"/>
              </a:rPr>
              <a:t>neue</a:t>
            </a:r>
            <a:r>
              <a:rPr sz="2000" dirty="0">
                <a:latin typeface="FreeMono"/>
                <a:ea typeface="FreeMono"/>
                <a:cs typeface="FreeMono"/>
              </a:rPr>
              <a:t> </a:t>
            </a:r>
            <a:r>
              <a:rPr sz="2000" dirty="0" err="1">
                <a:latin typeface="FreeMono"/>
                <a:ea typeface="FreeMono"/>
                <a:cs typeface="FreeMono"/>
              </a:rPr>
              <a:t>Metadaten</a:t>
            </a:r>
            <a:r>
              <a:rPr sz="2000" dirty="0">
                <a:latin typeface="FreeMono"/>
                <a:ea typeface="FreeMono"/>
                <a:cs typeface="FreeMono"/>
              </a:rPr>
              <a:t>“:</a:t>
            </a:r>
            <a:r>
              <a:rPr sz="2000" dirty="0"/>
              <a:t> </a:t>
            </a:r>
            <a:r>
              <a:rPr sz="2000" b="1" dirty="0" err="1"/>
              <a:t>Materialfamilien</a:t>
            </a:r>
            <a:r>
              <a:rPr sz="2000" dirty="0"/>
              <a:t> (</a:t>
            </a:r>
            <a:r>
              <a:rPr sz="2000" dirty="0" err="1"/>
              <a:t>Orientierung</a:t>
            </a:r>
            <a:r>
              <a:rPr sz="2000" dirty="0"/>
              <a:t> </a:t>
            </a:r>
            <a:r>
              <a:rPr sz="2000" dirty="0" err="1"/>
              <a:t>Richtung</a:t>
            </a:r>
            <a:r>
              <a:rPr sz="2000" dirty="0"/>
              <a:t> Curricula </a:t>
            </a:r>
            <a:r>
              <a:rPr sz="2000" dirty="0" err="1"/>
              <a:t>oder</a:t>
            </a:r>
            <a:r>
              <a:rPr sz="2000" dirty="0"/>
              <a:t> </a:t>
            </a:r>
            <a:r>
              <a:rPr sz="2000" dirty="0" err="1"/>
              <a:t>auch</a:t>
            </a:r>
            <a:r>
              <a:rPr sz="2000" dirty="0"/>
              <a:t> </a:t>
            </a:r>
            <a:r>
              <a:rPr sz="2000" dirty="0" err="1"/>
              <a:t>Kollektionen</a:t>
            </a:r>
            <a:r>
              <a:rPr sz="2000" dirty="0"/>
              <a:t>, </a:t>
            </a:r>
            <a:r>
              <a:rPr sz="2000" dirty="0" err="1"/>
              <a:t>durch</a:t>
            </a:r>
            <a:r>
              <a:rPr sz="2000" dirty="0"/>
              <a:t> </a:t>
            </a:r>
            <a:r>
              <a:rPr sz="2000" dirty="0" err="1"/>
              <a:t>Empfehlungen</a:t>
            </a:r>
            <a:r>
              <a:rPr sz="2000" dirty="0"/>
              <a:t> </a:t>
            </a:r>
            <a:r>
              <a:rPr sz="2000" dirty="0" err="1"/>
              <a:t>redaktionell</a:t>
            </a:r>
            <a:r>
              <a:rPr sz="2000" dirty="0"/>
              <a:t> </a:t>
            </a:r>
            <a:r>
              <a:rPr sz="2000" dirty="0" err="1"/>
              <a:t>bewerben</a:t>
            </a:r>
            <a:r>
              <a:rPr sz="2000" dirty="0"/>
              <a:t>); </a:t>
            </a:r>
            <a:r>
              <a:rPr sz="2000" b="1" dirty="0" err="1"/>
              <a:t>Materialstatus</a:t>
            </a:r>
            <a:r>
              <a:rPr sz="2000" b="1" dirty="0"/>
              <a:t>: Work-in-Progress</a:t>
            </a:r>
            <a:r>
              <a:rPr sz="2000" dirty="0"/>
              <a:t> (</a:t>
            </a:r>
            <a:r>
              <a:rPr sz="2000" dirty="0" err="1"/>
              <a:t>unfertiges</a:t>
            </a:r>
            <a:r>
              <a:rPr sz="2000" dirty="0"/>
              <a:t> Material </a:t>
            </a:r>
            <a:r>
              <a:rPr sz="2000" dirty="0" err="1"/>
              <a:t>veröffentlichen</a:t>
            </a:r>
            <a:r>
              <a:rPr sz="2000" dirty="0"/>
              <a:t>, </a:t>
            </a:r>
            <a:r>
              <a:rPr sz="2000" dirty="0" err="1"/>
              <a:t>zusammenarbeiten</a:t>
            </a:r>
            <a:r>
              <a:rPr sz="2000" dirty="0"/>
              <a:t>); </a:t>
            </a:r>
            <a:r>
              <a:rPr sz="2000" b="1" dirty="0"/>
              <a:t>Feedback-</a:t>
            </a:r>
            <a:r>
              <a:rPr sz="2000" b="1" dirty="0" err="1"/>
              <a:t>Schleife</a:t>
            </a:r>
            <a:r>
              <a:rPr sz="2000" b="1" dirty="0"/>
              <a:t> </a:t>
            </a:r>
            <a:r>
              <a:rPr sz="2000" dirty="0"/>
              <a:t>(von </a:t>
            </a:r>
            <a:r>
              <a:rPr sz="2000" dirty="0" err="1"/>
              <a:t>Nutzenden</a:t>
            </a:r>
            <a:r>
              <a:rPr sz="2000" dirty="0"/>
              <a:t> </a:t>
            </a:r>
            <a:r>
              <a:rPr sz="2000" dirty="0" err="1"/>
              <a:t>zum</a:t>
            </a:r>
            <a:r>
              <a:rPr sz="2000" dirty="0"/>
              <a:t> Review- so </a:t>
            </a:r>
            <a:r>
              <a:rPr sz="2000" dirty="0" err="1"/>
              <a:t>habe</a:t>
            </a:r>
            <a:r>
              <a:rPr sz="2000" dirty="0"/>
              <a:t> ich das Material </a:t>
            </a:r>
            <a:r>
              <a:rPr sz="2000" dirty="0" err="1"/>
              <a:t>genutzt</a:t>
            </a:r>
            <a:r>
              <a:rPr sz="2000" dirty="0"/>
              <a:t>);</a:t>
            </a:r>
            <a:endParaRPr dirty="0"/>
          </a:p>
        </p:txBody>
      </p:sp>
      <p:sp>
        <p:nvSpPr>
          <p:cNvPr id="586865141" name="Fußzeilenplatzhalter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Didaktische Metadaten und OER - eine produktive Verbindung!</a:t>
            </a:r>
            <a:endParaRPr/>
          </a:p>
        </p:txBody>
      </p:sp>
      <p:sp>
        <p:nvSpPr>
          <p:cNvPr id="1892585172" name="Foliennummernplatzhalter 5"/>
          <p:cNvSpPr>
            <a:spLocks noGrp="1"/>
          </p:cNvSpPr>
          <p:nvPr>
            <p:ph type="sldNum" sz="quarter" idx="13"/>
          </p:nvPr>
        </p:nvSpPr>
        <p:spPr bwMode="auto"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49A809F-0ED3-2D29-BC8B-6D8FE287D0E2}" type="slidenum">
              <a:rPr lang="de-DE"/>
              <a:t>30</a:t>
            </a:fld>
            <a:endParaRPr lang="de-DE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65468024" name="Grafik 36546802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325555" y="3134031"/>
            <a:ext cx="4700524" cy="3132459"/>
          </a:xfrm>
          <a:prstGeom prst="rect">
            <a:avLst/>
          </a:prstGeom>
        </p:spPr>
      </p:pic>
      <p:sp>
        <p:nvSpPr>
          <p:cNvPr id="27885857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 lIns="0" tIns="0" rIns="0" bIns="0" anchor="t">
            <a:noAutofit/>
          </a:bodyPr>
          <a:lstStyle>
            <a:lvl1pPr algn="l">
              <a:defRPr sz="3200" b="1" i="0" cap="all">
                <a:solidFill>
                  <a:schemeClr val="bg2"/>
                </a:solidFill>
                <a:latin typeface="+mj-lt"/>
                <a:cs typeface="Open Sans"/>
              </a:defRPr>
            </a:lvl1pPr>
          </a:lstStyle>
          <a:p>
            <a:pPr>
              <a:defRPr/>
            </a:pPr>
            <a:r>
              <a:t>Last but not Least: Feedback</a:t>
            </a:r>
          </a:p>
        </p:txBody>
      </p:sp>
      <p:sp>
        <p:nvSpPr>
          <p:cNvPr id="385050834" name="Inhaltsplatzhalter 2"/>
          <p:cNvSpPr>
            <a:spLocks noGrp="1"/>
          </p:cNvSpPr>
          <p:nvPr>
            <p:ph idx="1"/>
          </p:nvPr>
        </p:nvSpPr>
        <p:spPr bwMode="auto">
          <a:xfrm>
            <a:off x="474132" y="1033566"/>
            <a:ext cx="11260666" cy="4538121"/>
          </a:xfrm>
        </p:spPr>
        <p:txBody>
          <a:bodyPr vertOverflow="overflow" horzOverflow="overflow" vert="horz" wrap="square" lIns="0" tIns="0" rIns="0" bIns="0" numCol="1" spcCol="0" rtlCol="0" fromWordArt="0" anchor="t" anchorCtr="0" forceAA="0" compatLnSpc="0">
            <a:normAutofit/>
          </a:bodyPr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  <a:lvl2pPr marL="742950" indent="-28575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 marL="16002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4pPr>
            <a:lvl5pPr marL="2057400" indent="-228600">
              <a:buFont typeface="Arial"/>
              <a:buChar char="•"/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b="1"/>
              <a:t>Gebt uns zum Schluss ein kurzes Feedback, wie der Vormittag war</a:t>
            </a:r>
            <a:r>
              <a:t>. Nutzt dazu die drei Klebepunkte und verortet sie auf der „Darts-Scheibe“.</a:t>
            </a:r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t>                     </a:t>
            </a:r>
          </a:p>
          <a:p>
            <a:pPr>
              <a:lnSpc>
                <a:spcPct val="114999"/>
              </a:lnSpc>
              <a:defRPr/>
            </a:pPr>
            <a:r>
              <a:rPr lang="de-DE" b="1"/>
              <a:t>Informationsgehalt</a:t>
            </a:r>
            <a:r>
              <a:rPr lang="de-DE"/>
              <a:t> (Hast Du was Neues gelernt?)</a:t>
            </a:r>
            <a:endParaRPr/>
          </a:p>
          <a:p>
            <a:pPr>
              <a:lnSpc>
                <a:spcPct val="114999"/>
              </a:lnSpc>
              <a:defRPr/>
            </a:pPr>
            <a:r>
              <a:rPr lang="de-DE" b="1"/>
              <a:t>Arbeitsatmosphäre</a:t>
            </a:r>
            <a:r>
              <a:rPr lang="de-DE"/>
              <a:t> (Konntest Du gut arbeiten?)</a:t>
            </a:r>
            <a:endParaRPr/>
          </a:p>
          <a:p>
            <a:pPr>
              <a:lnSpc>
                <a:spcPct val="114999"/>
              </a:lnSpc>
              <a:defRPr/>
            </a:pPr>
            <a:r>
              <a:rPr lang="de-DE" b="1"/>
              <a:t>Praxisbezug</a:t>
            </a:r>
            <a:r>
              <a:rPr lang="de-DE"/>
              <a:t> (Kannst Du aus den Ergebnisse etwas für deinen </a:t>
            </a:r>
            <a:endParaRPr/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/>
              <a:t>    Alltag mitnehmen?)</a:t>
            </a:r>
            <a:endParaRPr/>
          </a:p>
          <a:p>
            <a:pPr marL="0" indent="0">
              <a:lnSpc>
                <a:spcPct val="100000"/>
              </a:lnSpc>
              <a:buClr>
                <a:schemeClr val="tx2"/>
              </a:buClr>
              <a:buFont typeface="Arial"/>
              <a:buNone/>
              <a:defRPr/>
            </a:pPr>
            <a:endParaRPr/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t>                    </a:t>
            </a:r>
            <a:r>
              <a:rPr lang="de-DE" sz="24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Auch kurzes mündliches Feedback oder eine </a:t>
            </a:r>
            <a:endParaRPr lang="de-DE" sz="2400" b="0" i="0" u="none" strike="noStrike" cap="none" spc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sz="2400" b="0" i="0" u="none" strike="noStrike" cap="none" spc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                   Rückmeldung im Plenum</a:t>
            </a:r>
            <a:endParaRPr/>
          </a:p>
          <a:p>
            <a:pPr marL="0" indent="0">
              <a:lnSpc>
                <a:spcPct val="114999"/>
              </a:lnSpc>
              <a:buClr>
                <a:schemeClr val="tx2"/>
              </a:buClr>
              <a:buFont typeface="Arial"/>
              <a:buNone/>
              <a:defRPr/>
            </a:pPr>
            <a:r>
              <a:rPr lang="de-DE" sz="2400" b="0" i="0" u="none" strike="noStrike" cap="none" spc="0">
                <a:solidFill>
                  <a:schemeClr val="tx2"/>
                </a:solidFill>
                <a:latin typeface="+mn-lt"/>
                <a:ea typeface="+mn-lt"/>
                <a:cs typeface="+mn-lt"/>
              </a:rPr>
              <a:t>                     </a:t>
            </a:r>
            <a:endParaRPr/>
          </a:p>
        </p:txBody>
      </p:sp>
      <p:sp>
        <p:nvSpPr>
          <p:cNvPr id="322990950" name="Fußzeilenplatzhalter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Didaktische Metadaten und OER - eine produktive Verbindung!</a:t>
            </a:r>
            <a:endParaRPr/>
          </a:p>
        </p:txBody>
      </p:sp>
      <p:sp>
        <p:nvSpPr>
          <p:cNvPr id="29678289" name="Foliennummernplatzhalter 5"/>
          <p:cNvSpPr>
            <a:spLocks noGrp="1"/>
          </p:cNvSpPr>
          <p:nvPr>
            <p:ph type="sldNum" sz="quarter" idx="13"/>
          </p:nvPr>
        </p:nvSpPr>
        <p:spPr bwMode="auto"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560F900-3867-6F3F-0DD0-02FFEB1DCDA4}" type="slidenum">
              <a:rPr lang="de-DE"/>
              <a:t>31</a:t>
            </a:fld>
            <a:endParaRPr lang="de-DE"/>
          </a:p>
        </p:txBody>
      </p:sp>
      <p:sp>
        <p:nvSpPr>
          <p:cNvPr id="281531933" name="Pfeil: nach rechts 702170871"/>
          <p:cNvSpPr/>
          <p:nvPr/>
        </p:nvSpPr>
        <p:spPr bwMode="auto">
          <a:xfrm>
            <a:off x="520220" y="4393003"/>
            <a:ext cx="1367298" cy="61451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65468024" name="Grafik 36546802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325555" y="3134031"/>
            <a:ext cx="4700524" cy="3132459"/>
          </a:xfrm>
          <a:prstGeom prst="rect">
            <a:avLst/>
          </a:prstGeom>
        </p:spPr>
      </p:pic>
      <p:sp>
        <p:nvSpPr>
          <p:cNvPr id="27885857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 lIns="0" tIns="0" rIns="0" bIns="0" anchor="t">
            <a:noAutofit/>
          </a:bodyPr>
          <a:lstStyle>
            <a:lvl1pPr algn="l">
              <a:defRPr sz="3200" b="1" i="0" cap="all">
                <a:solidFill>
                  <a:schemeClr val="bg2"/>
                </a:solidFill>
                <a:latin typeface="+mj-lt"/>
                <a:cs typeface="Open Sans"/>
              </a:defRPr>
            </a:lvl1pPr>
          </a:lstStyle>
          <a:p>
            <a:pPr>
              <a:defRPr/>
            </a:pPr>
            <a:r>
              <a:rPr dirty="0"/>
              <a:t>Last but not Least</a:t>
            </a:r>
          </a:p>
        </p:txBody>
      </p:sp>
      <p:sp>
        <p:nvSpPr>
          <p:cNvPr id="322990950" name="Fußzeilenplatzhalter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Didaktische Metadaten und OER - eine produktive Verbindung!</a:t>
            </a:r>
            <a:endParaRPr/>
          </a:p>
        </p:txBody>
      </p:sp>
      <p:sp>
        <p:nvSpPr>
          <p:cNvPr id="29678289" name="Foliennummernplatzhalter 5"/>
          <p:cNvSpPr>
            <a:spLocks noGrp="1"/>
          </p:cNvSpPr>
          <p:nvPr>
            <p:ph type="sldNum" sz="quarter" idx="13"/>
          </p:nvPr>
        </p:nvSpPr>
        <p:spPr bwMode="auto"/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560F900-3867-6F3F-0DD0-02FFEB1DCDA4}" type="slidenum">
              <a:rPr lang="de-DE"/>
              <a:t>32</a:t>
            </a:fld>
            <a:endParaRPr lang="de-DE"/>
          </a:p>
        </p:txBody>
      </p:sp>
      <p:pic>
        <p:nvPicPr>
          <p:cNvPr id="5" name="Grafik 4" descr="Ein Bild, das Text, Zeichnung, Kreis, Diagramm enthält.&#10;&#10;Automatisch generierte Beschreibung">
            <a:extLst>
              <a:ext uri="{FF2B5EF4-FFF2-40B4-BE49-F238E27FC236}">
                <a16:creationId xmlns:a16="http://schemas.microsoft.com/office/drawing/2014/main" id="{BDAAED4F-5D08-40E4-7C9B-5FB809ED52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38" y="1063255"/>
            <a:ext cx="6847580" cy="512217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 txBox="1"/>
          <p:nvPr/>
        </p:nvSpPr>
        <p:spPr bwMode="auto">
          <a:xfrm>
            <a:off x="3079663" y="1345320"/>
            <a:ext cx="7739215" cy="561179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None/>
              <a:defRPr sz="2000">
                <a:solidFill>
                  <a:srgbClr val="00B050"/>
                </a:solidFill>
                <a:latin typeface="+mj-lt"/>
                <a:ea typeface="+mn-ea"/>
                <a:cs typeface="Open Sans"/>
              </a:defRPr>
            </a:lvl1pPr>
            <a:lvl2pPr marL="457200" indent="0" algn="ctr" defTabSz="457200">
              <a:spcBef>
                <a:spcPts val="0"/>
              </a:spcBef>
              <a:buClr>
                <a:schemeClr val="tx2"/>
              </a:buClr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914400" indent="0" algn="ctr" defTabSz="457200">
              <a:spcBef>
                <a:spcPts val="0"/>
              </a:spcBef>
              <a:buClr>
                <a:schemeClr val="tx2"/>
              </a:buClr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1371600" indent="0" algn="ctr" defTabSz="457200">
              <a:spcBef>
                <a:spcPts val="0"/>
              </a:spcBef>
              <a:buClr>
                <a:schemeClr val="tx2"/>
              </a:buClr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1828800" indent="0" algn="ctr" defTabSz="457200">
              <a:spcBef>
                <a:spcPts val="0"/>
              </a:spcBef>
              <a:buClr>
                <a:schemeClr val="tx2"/>
              </a:buClr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2286000" indent="0" algn="ctr" defTabSz="4572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3C4141"/>
              </a:buClr>
              <a:defRPr/>
            </a:pPr>
            <a:r>
              <a:rPr lang="de-DE" sz="1600">
                <a:solidFill>
                  <a:prstClr val="white"/>
                </a:solidFill>
                <a:latin typeface="Open Sans"/>
              </a:rPr>
              <a:t>Manuel Oellers		| </a:t>
            </a:r>
            <a:r>
              <a:rPr lang="de-DE" sz="1600" b="0" i="0" u="sng" strike="noStrike" cap="none" spc="0">
                <a:solidFill>
                  <a:prstClr val="white"/>
                </a:solidFill>
                <a:latin typeface="Open Sans"/>
                <a:ea typeface="Open Sans"/>
                <a:cs typeface="Open Sans"/>
                <a:hlinkClick r:id="rId3" tooltip="mailto:manuel.oellers@uni-muenster.de"/>
              </a:rPr>
              <a:t>manuel.oellers@uni-muenster.de</a:t>
            </a:r>
            <a:endParaRPr/>
          </a:p>
          <a:p>
            <a:pPr marL="0" marR="0" indent="0" algn="l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Font typeface="Arial"/>
              <a:buNone/>
              <a:defRPr/>
            </a:pPr>
            <a:r>
              <a:rPr lang="de-DE" sz="1600" b="0" i="0" u="none" strike="noStrike" cap="none" spc="0">
                <a:solidFill>
                  <a:prstClr val="white"/>
                </a:solidFill>
                <a:latin typeface="Open Sans"/>
                <a:ea typeface="Open Sans"/>
                <a:cs typeface="Open Sans"/>
              </a:rPr>
              <a:t>Universität Münster, Institut für Psychologie in Bildung und Erziehung (IPBE), Fliednerstr. 21, 48149</a:t>
            </a:r>
            <a:r>
              <a:rPr lang="de-DE" sz="2000" b="0" i="0" u="none" strike="noStrike" cap="none" spc="0">
                <a:solidFill>
                  <a:srgbClr val="00B05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de-DE" sz="1600" b="0" i="0" u="none" strike="noStrike" cap="none" spc="0">
                <a:solidFill>
                  <a:prstClr val="white"/>
                </a:solidFill>
                <a:latin typeface="Open Sans"/>
                <a:ea typeface="Open Sans"/>
                <a:cs typeface="Open Sans"/>
              </a:rPr>
              <a:t>Münster</a:t>
            </a:r>
            <a:r>
              <a:t>, </a:t>
            </a:r>
            <a:r>
              <a:rPr lang="de-DE" sz="1600" b="0" i="0" u="sng" strike="noStrike" cap="none" spc="0">
                <a:solidFill>
                  <a:prstClr val="white"/>
                </a:solidFill>
                <a:latin typeface="Open Sans"/>
                <a:ea typeface="Open Sans"/>
                <a:cs typeface="Open Sans"/>
                <a:hlinkClick r:id="rId4" tooltip="https://www.uni-muenster.de/PsyIPBE/index.html"/>
              </a:rPr>
              <a:t>https://www.uni-muenster.de</a:t>
            </a:r>
            <a:endParaRPr lang="de-DE" sz="1600" b="0" i="0" u="none" strike="noStrike" cap="none" spc="0">
              <a:solidFill>
                <a:prstClr val="white"/>
              </a:solidFill>
              <a:latin typeface="Open Sans"/>
              <a:cs typeface="Open Sans"/>
            </a:endParaRPr>
          </a:p>
          <a:p>
            <a:pPr marL="0" marR="0" indent="0" algn="l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Font typeface="Arial"/>
              <a:buNone/>
              <a:defRPr/>
            </a:pPr>
            <a:endParaRPr lang="de-DE" sz="1600" b="0" i="0" u="sng" strike="noStrike" cap="none" spc="0">
              <a:solidFill>
                <a:prstClr val="white"/>
              </a:solidFill>
              <a:latin typeface="Open Sans"/>
              <a:ea typeface="Open Sans"/>
              <a:cs typeface="Open Sans"/>
            </a:endParaRPr>
          </a:p>
          <a:p>
            <a:pPr marL="0" marR="0" indent="0" algn="l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chemeClr val="tx2"/>
              </a:buClr>
              <a:buFont typeface="Arial"/>
              <a:buNone/>
              <a:defRPr/>
            </a:pPr>
            <a:endParaRPr lang="de-DE" sz="1600" b="0" i="0" u="sng" strike="noStrike" cap="none" spc="0">
              <a:solidFill>
                <a:prstClr val="white"/>
              </a:solidFill>
              <a:latin typeface="Open Sans"/>
              <a:ea typeface="Open Sans"/>
              <a:cs typeface="Open Sans"/>
            </a:endParaRPr>
          </a:p>
          <a:p>
            <a:pPr>
              <a:lnSpc>
                <a:spcPct val="150000"/>
              </a:lnSpc>
              <a:buClr>
                <a:srgbClr val="3C4141"/>
              </a:buClr>
              <a:defRPr/>
            </a:pPr>
            <a:r>
              <a:rPr lang="de-DE" sz="1600">
                <a:solidFill>
                  <a:prstClr val="white"/>
                </a:solidFill>
                <a:latin typeface="Open Sans"/>
              </a:rPr>
              <a:t>Constanze Reder-Knerr | </a:t>
            </a:r>
            <a:r>
              <a:rPr lang="de-DE" sz="1600" u="sng">
                <a:solidFill>
                  <a:prstClr val="white"/>
                </a:solidFill>
                <a:latin typeface="Open Sans"/>
                <a:hlinkClick r:id="rId5" tooltip="http://reder-knerr@vcrp.de"/>
              </a:rPr>
              <a:t>reder-knerr@vcrp.de</a:t>
            </a:r>
            <a:endParaRPr lang="de-DE" sz="1600">
              <a:solidFill>
                <a:prstClr val="white"/>
              </a:solidFill>
              <a:latin typeface="Open Sans"/>
            </a:endParaRPr>
          </a:p>
          <a:p>
            <a:pPr>
              <a:defRPr/>
            </a:pPr>
            <a:r>
              <a:rPr lang="de-DE" sz="1600">
                <a:solidFill>
                  <a:prstClr val="white"/>
                </a:solidFill>
                <a:latin typeface="Open Sans"/>
              </a:rPr>
              <a:t>Virtueller Campus Rheinland-Pfalz, </a:t>
            </a:r>
            <a:r>
              <a:rPr lang="de-DE" sz="1600" b="0" i="0" u="none" strike="noStrike" cap="none" spc="0">
                <a:solidFill>
                  <a:prstClr val="white"/>
                </a:solidFill>
                <a:latin typeface="Open Sans"/>
                <a:ea typeface="Open Sans"/>
                <a:cs typeface="Open Sans"/>
              </a:rPr>
              <a:t>Erwin-Schrödinger-Straße Geb. 57, </a:t>
            </a:r>
            <a:br>
              <a:rPr lang="de-DE" sz="1600" b="0" i="0" u="none" strike="noStrike" cap="none" spc="0">
                <a:solidFill>
                  <a:prstClr val="white"/>
                </a:solidFill>
                <a:latin typeface="Open Sans"/>
                <a:ea typeface="Open Sans"/>
                <a:cs typeface="Open Sans"/>
              </a:rPr>
            </a:br>
            <a:r>
              <a:rPr lang="de-DE" sz="1600" b="0" i="0" u="none" strike="noStrike" cap="none" spc="0">
                <a:solidFill>
                  <a:prstClr val="white"/>
                </a:solidFill>
                <a:latin typeface="Open Sans"/>
                <a:ea typeface="Open Sans"/>
                <a:cs typeface="Open Sans"/>
              </a:rPr>
              <a:t>67663 Kaiserslautern,</a:t>
            </a:r>
            <a:r>
              <a:rPr lang="de-DE" sz="1600">
                <a:solidFill>
                  <a:prstClr val="white"/>
                </a:solidFill>
                <a:latin typeface="Open Sans"/>
              </a:rPr>
              <a:t> </a:t>
            </a:r>
            <a:r>
              <a:rPr lang="de-DE" sz="1600" u="sng">
                <a:solidFill>
                  <a:prstClr val="white"/>
                </a:solidFill>
                <a:latin typeface="Open Sans"/>
                <a:hlinkClick r:id="rId6" tooltip="http://vcrp.de"/>
              </a:rPr>
              <a:t>http://vcrp.de</a:t>
            </a:r>
            <a:r>
              <a:rPr lang="de-DE" sz="1600">
                <a:solidFill>
                  <a:prstClr val="white"/>
                </a:solidFill>
                <a:latin typeface="Open Sans"/>
              </a:rPr>
              <a:t> </a:t>
            </a:r>
            <a:endParaRPr lang="de-DE" sz="1600" b="0" i="0" u="none" strike="noStrike" cap="none" spc="0">
              <a:solidFill>
                <a:prstClr val="white"/>
              </a:solidFill>
              <a:latin typeface="Open Sans"/>
              <a:cs typeface="Open Sans"/>
            </a:endParaRPr>
          </a:p>
          <a:p>
            <a:pPr>
              <a:lnSpc>
                <a:spcPct val="150000"/>
              </a:lnSpc>
              <a:buClr>
                <a:srgbClr val="3C4141"/>
              </a:buClr>
              <a:defRPr/>
            </a:pPr>
            <a:endParaRPr lang="de-DE" sz="1600">
              <a:solidFill>
                <a:prstClr val="white"/>
              </a:solidFill>
              <a:latin typeface="Open Sans"/>
            </a:endParaRPr>
          </a:p>
          <a:p>
            <a:pPr>
              <a:lnSpc>
                <a:spcPct val="150000"/>
              </a:lnSpc>
              <a:buClr>
                <a:srgbClr val="3C4141"/>
              </a:buClr>
              <a:defRPr/>
            </a:pPr>
            <a:endParaRPr lang="de-DE" sz="1600">
              <a:solidFill>
                <a:prstClr val="white"/>
              </a:solidFill>
              <a:latin typeface="Open Sans"/>
            </a:endParaRPr>
          </a:p>
          <a:p>
            <a:pPr>
              <a:lnSpc>
                <a:spcPct val="150000"/>
              </a:lnSpc>
              <a:buClr>
                <a:srgbClr val="3C4141"/>
              </a:buClr>
              <a:defRPr/>
            </a:pPr>
            <a:r>
              <a:rPr lang="de-DE" sz="1600">
                <a:solidFill>
                  <a:prstClr val="white"/>
                </a:solidFill>
                <a:latin typeface="Open Sans"/>
              </a:rPr>
              <a:t>Katharina Trostorff 	| </a:t>
            </a:r>
            <a:r>
              <a:rPr lang="de-DE" sz="1600" u="sng">
                <a:solidFill>
                  <a:prstClr val="white"/>
                </a:solidFill>
                <a:latin typeface="Open Sans"/>
                <a:hlinkClick r:id="rId7" tooltip="mailto:k.trostorff@iwm-tuebingen.de"/>
              </a:rPr>
              <a:t>k.trostorff@iwm-tuebingen.de</a:t>
            </a:r>
            <a:r>
              <a:rPr lang="de-DE" sz="1600">
                <a:solidFill>
                  <a:prstClr val="white"/>
                </a:solidFill>
                <a:latin typeface="Open Sans"/>
              </a:rPr>
              <a:t> </a:t>
            </a:r>
            <a:endParaRPr lang="de-DE" sz="1600">
              <a:solidFill>
                <a:srgbClr val="484F4F"/>
              </a:solidFill>
              <a:latin typeface="Open Sans"/>
            </a:endParaRPr>
          </a:p>
          <a:p>
            <a:pPr>
              <a:lnSpc>
                <a:spcPct val="150000"/>
              </a:lnSpc>
              <a:buClr>
                <a:srgbClr val="3C4141"/>
              </a:buClr>
              <a:defRPr/>
            </a:pPr>
            <a:r>
              <a:rPr lang="de-DE" sz="1600">
                <a:solidFill>
                  <a:prstClr val="white"/>
                </a:solidFill>
                <a:latin typeface="Open Sans"/>
              </a:rPr>
              <a:t>Leibniz-Institut für Wissensmedien (IWM), Schleichstr. 6, 72076 Tübingen.de, </a:t>
            </a:r>
            <a:r>
              <a:rPr lang="de-DE" sz="1600" u="sng">
                <a:solidFill>
                  <a:schemeClr val="bg1"/>
                </a:solidFill>
                <a:latin typeface="Open Sans"/>
                <a:hlinkClick r:id="rId8" tooltip="http://www.e-teaching.org/"/>
              </a:rPr>
              <a:t>http://www.e-teaching.org</a:t>
            </a:r>
            <a:r>
              <a:rPr lang="de-DE" sz="1600">
                <a:solidFill>
                  <a:schemeClr val="bg1"/>
                </a:solidFill>
                <a:latin typeface="Open Sans"/>
              </a:rPr>
              <a:t> </a:t>
            </a:r>
            <a:endParaRPr/>
          </a:p>
        </p:txBody>
      </p:sp>
      <p:grpSp>
        <p:nvGrpSpPr>
          <p:cNvPr id="2" name="Gruppieren 1"/>
          <p:cNvGrpSpPr/>
          <p:nvPr/>
        </p:nvGrpSpPr>
        <p:grpSpPr bwMode="auto">
          <a:xfrm>
            <a:off x="397773" y="5227808"/>
            <a:ext cx="2368289" cy="1036618"/>
            <a:chOff x="6108700" y="270766"/>
            <a:chExt cx="2660650" cy="1253110"/>
          </a:xfrm>
        </p:grpSpPr>
        <p:sp>
          <p:nvSpPr>
            <p:cNvPr id="3" name="Rechteck 2"/>
            <p:cNvSpPr/>
            <p:nvPr/>
          </p:nvSpPr>
          <p:spPr bwMode="auto">
            <a:xfrm>
              <a:off x="6108700" y="270766"/>
              <a:ext cx="2660650" cy="1253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800">
                <a:latin typeface="Open Sans"/>
                <a:ea typeface="Open Sans"/>
                <a:cs typeface="Open Sans"/>
              </a:endParaRPr>
            </a:p>
          </p:txBody>
        </p: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6256371" y="381010"/>
              <a:ext cx="2365308" cy="1014126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630450311" name="Grafik 1630450310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359409" y="3255399"/>
            <a:ext cx="2396034" cy="1041752"/>
          </a:xfrm>
          <a:prstGeom prst="rect">
            <a:avLst/>
          </a:prstGeom>
        </p:spPr>
      </p:pic>
      <p:grpSp>
        <p:nvGrpSpPr>
          <p:cNvPr id="924319567" name="Gruppieren 15"/>
          <p:cNvGrpSpPr/>
          <p:nvPr/>
        </p:nvGrpSpPr>
        <p:grpSpPr bwMode="auto">
          <a:xfrm>
            <a:off x="397773" y="1424695"/>
            <a:ext cx="2368288" cy="1041751"/>
            <a:chOff x="9577742" y="261841"/>
            <a:chExt cx="2368288" cy="1041751"/>
          </a:xfrm>
        </p:grpSpPr>
        <p:sp>
          <p:nvSpPr>
            <p:cNvPr id="1336869540" name="Rechteck 1369259832"/>
            <p:cNvSpPr/>
            <p:nvPr/>
          </p:nvSpPr>
          <p:spPr bwMode="auto">
            <a:xfrm>
              <a:off x="9577742" y="261841"/>
              <a:ext cx="2368288" cy="1041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pic>
          <p:nvPicPr>
            <p:cNvPr id="1487823685" name="Grafik 642283788"/>
            <p:cNvPicPr>
              <a:picLocks noChangeAspect="1"/>
            </p:cNvPicPr>
            <p:nvPr/>
          </p:nvPicPr>
          <p:blipFill>
            <a:blip r:embed="rId11"/>
            <a:stretch/>
          </p:blipFill>
          <p:spPr bwMode="auto">
            <a:xfrm>
              <a:off x="9747474" y="448432"/>
              <a:ext cx="2028825" cy="542925"/>
            </a:xfrm>
            <a:prstGeom prst="rect">
              <a:avLst/>
            </a:prstGeom>
          </p:spPr>
        </p:pic>
      </p:grpSp>
      <p:sp>
        <p:nvSpPr>
          <p:cNvPr id="1438017921" name="Textfeld 1438017920"/>
          <p:cNvSpPr txBox="1"/>
          <p:nvPr/>
        </p:nvSpPr>
        <p:spPr bwMode="auto">
          <a:xfrm>
            <a:off x="422910" y="578939"/>
            <a:ext cx="1810469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b="1">
                <a:solidFill>
                  <a:schemeClr val="bg1"/>
                </a:solidFill>
              </a:rPr>
              <a:t>Kontakt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09936337" name="Google Shape;59;p1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0"/>
            <a:ext cx="12191999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763530247" name="Google Shape;60;p13"/>
          <p:cNvSpPr txBox="1"/>
          <p:nvPr/>
        </p:nvSpPr>
        <p:spPr bwMode="auto">
          <a:xfrm>
            <a:off x="-15874" y="3123236"/>
            <a:ext cx="5844344" cy="53507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vertOverflow="overflow" horzOverflow="overflow" vert="horz" wrap="square" lIns="54000" tIns="54000" rIns="54000" bIns="54000" numCol="1" spcCol="0" rtlCol="0" fromWordArt="0" anchor="ctr" anchorCtr="0" forceAA="0" compatLnSpc="0">
            <a:spAutoFit/>
          </a:bodyPr>
          <a:lstStyle/>
          <a:p>
            <a:pPr>
              <a:defRPr/>
            </a:pPr>
            <a:r>
              <a:rPr lang="de" sz="2800" b="1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Bildungslandschaften gestalten</a:t>
            </a:r>
            <a:endParaRPr sz="1200" b="1">
              <a:latin typeface="Open Sans"/>
              <a:cs typeface="Open Sans"/>
            </a:endParaRPr>
          </a:p>
        </p:txBody>
      </p:sp>
      <p:sp>
        <p:nvSpPr>
          <p:cNvPr id="220611971" name="Google Shape;61;p13"/>
          <p:cNvSpPr txBox="1"/>
          <p:nvPr/>
        </p:nvSpPr>
        <p:spPr bwMode="auto">
          <a:xfrm>
            <a:off x="9640914" y="6283560"/>
            <a:ext cx="2537473" cy="351831"/>
          </a:xfrm>
          <a:prstGeom prst="rect">
            <a:avLst/>
          </a:prstGeom>
          <a:solidFill>
            <a:schemeClr val="tx2">
              <a:lumMod val="10000"/>
              <a:alpha val="84000"/>
            </a:schemeClr>
          </a:solidFill>
          <a:ln w="9525" cap="flat" cmpd="sng">
            <a:solidFill>
              <a:srgbClr val="2828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Overflow="overflow" horzOverflow="overflow" vert="horz" wrap="square" lIns="91422" tIns="72000" rIns="91422" bIns="91422" numCol="1" spcCol="0" rtlCol="0" fromWordArt="0" anchor="ctr" anchorCtr="0" forceAA="0" compatLnSpc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" sz="1200" b="1" u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Impulsvortrag: </a:t>
            </a:r>
            <a:r>
              <a:rPr lang="de" sz="12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hlinkClick r:id="rId4" tooltip="https://orcid.org/0000-0002-1580-8841"/>
              </a:rPr>
              <a:t>Manuel Oellers</a:t>
            </a:r>
            <a:endParaRPr sz="1200" b="1" u="none">
              <a:solidFill>
                <a:schemeClr val="dk1"/>
              </a:solidFill>
              <a:latin typeface="Open Sans"/>
              <a:cs typeface="Open Sans"/>
            </a:endParaRPr>
          </a:p>
        </p:txBody>
      </p:sp>
      <p:pic>
        <p:nvPicPr>
          <p:cNvPr id="1221248500" name="Google Shape;62;p13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244474" y="144000"/>
            <a:ext cx="1279525" cy="426506"/>
          </a:xfrm>
          <a:prstGeom prst="rect">
            <a:avLst/>
          </a:prstGeom>
          <a:noFill/>
          <a:ln>
            <a:noFill/>
          </a:ln>
        </p:spPr>
      </p:pic>
      <p:sp>
        <p:nvSpPr>
          <p:cNvPr id="394462979" name="Google Shape;63;p13"/>
          <p:cNvSpPr txBox="1"/>
          <p:nvPr/>
        </p:nvSpPr>
        <p:spPr bwMode="auto">
          <a:xfrm>
            <a:off x="-15874" y="3674406"/>
            <a:ext cx="5548670" cy="3521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vertOverflow="overflow" horzOverflow="overflow" vert="horz" wrap="square" lIns="54000" tIns="54000" rIns="54000" bIns="54000" numCol="1" spcCol="0" rtlCol="0" fromWordArt="0" anchor="ctr" anchorCtr="0" forceAA="0" compatLnSpc="0">
            <a:sp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" sz="16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 Konvergenz von Metadaten und didaktischer Innovation</a:t>
            </a:r>
            <a:endParaRPr sz="16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3088584" name="Google Shape;22;p4"/>
          <p:cNvSpPr txBox="1">
            <a:spLocks noGrp="1"/>
          </p:cNvSpPr>
          <p:nvPr>
            <p:ph type="body" idx="1"/>
          </p:nvPr>
        </p:nvSpPr>
        <p:spPr bwMode="auto">
          <a:xfrm>
            <a:off x="433002" y="1153764"/>
            <a:ext cx="11360798" cy="5009597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49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49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49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49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49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49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49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49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pPr marL="114298" indent="0">
              <a:buClr>
                <a:schemeClr val="dk1"/>
              </a:buClr>
              <a:buSzPts val="1800"/>
              <a:buFont typeface="Noto Sans"/>
              <a:buNone/>
              <a:defRPr/>
            </a:pPr>
            <a:r>
              <a:rPr u="none"/>
              <a:t> </a:t>
            </a:r>
            <a:endParaRPr/>
          </a:p>
        </p:txBody>
      </p:sp>
      <p:cxnSp>
        <p:nvCxnSpPr>
          <p:cNvPr id="511361252" name="Verbinder: gekrümmt 511361251"/>
          <p:cNvCxnSpPr>
            <a:cxnSpLocks/>
            <a:endCxn id="64768337" idx="1"/>
          </p:cNvCxnSpPr>
          <p:nvPr/>
        </p:nvCxnSpPr>
        <p:spPr bwMode="auto">
          <a:xfrm>
            <a:off x="5021180" y="4996144"/>
            <a:ext cx="2411315" cy="259259"/>
          </a:xfrm>
          <a:prstGeom prst="curvedConnector3">
            <a:avLst>
              <a:gd name="adj1" fmla="val 50000"/>
            </a:avLst>
          </a:prstGeom>
          <a:ln w="9525" cap="flat" cmpd="sng" algn="ctr">
            <a:solidFill>
              <a:schemeClr val="tx1"/>
            </a:solidFill>
            <a:prstDash val="solid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8473877" name="Google Shape;90;p17"/>
          <p:cNvSpPr txBox="1">
            <a:spLocks noGrp="1"/>
          </p:cNvSpPr>
          <p:nvPr>
            <p:ph type="title"/>
          </p:nvPr>
        </p:nvSpPr>
        <p:spPr bwMode="auto">
          <a:xfrm>
            <a:off x="161597" y="326664"/>
            <a:ext cx="11360798" cy="763598"/>
          </a:xfrm>
          <a:prstGeom prst="rect">
            <a:avLst/>
          </a:prstGeom>
        </p:spPr>
        <p:txBody>
          <a:bodyPr spcFirstLastPara="1" vertOverflow="overflow" horzOverflow="overflow" vert="horz" wrap="square" lIns="91422" tIns="91422" rIns="91422" bIns="91422" numCol="1" spcCol="0" rtlCol="0" fromWordArt="0" anchor="t" anchorCtr="0" forceAA="0" compatLnSpc="0">
            <a:norm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" sz="2800" b="1" u="none">
                <a:ln w="12699">
                  <a:solidFill>
                    <a:schemeClr val="bg1">
                      <a:alpha val="24999"/>
                    </a:schemeClr>
                  </a:solidFill>
                  <a:prstDash val="solid"/>
                </a:ln>
                <a:latin typeface="Open Sans"/>
                <a:ea typeface="Open Sans"/>
                <a:cs typeface="Open Sans"/>
              </a:rPr>
              <a:t>Was sind Metadaten?</a:t>
            </a:r>
            <a:endParaRPr sz="2800" b="1" u="none">
              <a:ln w="12699">
                <a:solidFill>
                  <a:schemeClr val="bg1">
                    <a:alpha val="24999"/>
                  </a:schemeClr>
                </a:solidFill>
                <a:prstDash val="solid"/>
              </a:ln>
              <a:latin typeface="Open Sans"/>
              <a:cs typeface="Open Sans"/>
            </a:endParaRPr>
          </a:p>
        </p:txBody>
      </p:sp>
      <p:sp>
        <p:nvSpPr>
          <p:cNvPr id="593841089" name="Google Shape;95;p17"/>
          <p:cNvSpPr txBox="1">
            <a:spLocks noGrp="1"/>
          </p:cNvSpPr>
          <p:nvPr>
            <p:ph type="sldNum" idx="12"/>
          </p:nvPr>
        </p:nvSpPr>
        <p:spPr bwMode="auto">
          <a:xfrm>
            <a:off x="11320330" y="6241343"/>
            <a:ext cx="731598" cy="524798"/>
          </a:xfrm>
          <a:prstGeom prst="rect">
            <a:avLst/>
          </a:prstGeom>
        </p:spPr>
        <p:txBody>
          <a:bodyPr spcFirstLastPara="1" wrap="square" lIns="91422" tIns="91422" rIns="91422" bIns="91422" anchor="ctr" anchorCtr="0">
            <a:norm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3642F658-D8E1-B87D-73A0-94B4EFD82C19}" type="slidenum">
              <a:rPr lang="de" sz="1100" u="none">
                <a:solidFill>
                  <a:schemeClr val="accent6"/>
                </a:solidFill>
                <a:latin typeface="Open Sans"/>
                <a:ea typeface="Open Sans"/>
                <a:cs typeface="Open Sans"/>
              </a:rPr>
              <a:t>5</a:t>
            </a:fld>
            <a:endParaRPr sz="1100" u="none">
              <a:solidFill>
                <a:schemeClr val="accent6"/>
              </a:solidFill>
              <a:latin typeface="Open Sans"/>
              <a:cs typeface="Open Sans"/>
            </a:endParaRPr>
          </a:p>
        </p:txBody>
      </p:sp>
      <p:sp>
        <p:nvSpPr>
          <p:cNvPr id="297051892" name="Textfeld 297051891"/>
          <p:cNvSpPr txBox="1"/>
          <p:nvPr/>
        </p:nvSpPr>
        <p:spPr bwMode="auto">
          <a:xfrm>
            <a:off x="7432494" y="1029948"/>
            <a:ext cx="4758730" cy="216900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defRPr/>
            </a:pPr>
            <a:r>
              <a:rPr lang="de" sz="2000" b="1" u="none">
                <a:solidFill>
                  <a:schemeClr val="accent2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Strukturierte Informationen </a:t>
            </a:r>
            <a:br>
              <a:rPr lang="de" sz="2000" b="1" u="none">
                <a:solidFill>
                  <a:schemeClr val="accent2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</a:br>
            <a:r>
              <a:rPr lang="de" sz="2000" b="1" u="none">
                <a:solidFill>
                  <a:schemeClr val="accent2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über andere Daten</a:t>
            </a:r>
            <a:endParaRPr sz="2000" b="1" u="none">
              <a:solidFill>
                <a:schemeClr val="accent2">
                  <a:lumMod val="60000"/>
                  <a:lumOff val="40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639869" lvl="1" indent="-23982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" sz="1400" u="none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maschinell verarbeitbar</a:t>
            </a:r>
            <a:endParaRPr sz="1400" u="none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  <a:p>
            <a:pPr marL="639869" lvl="1" indent="-23982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" sz="1400" u="none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kontextuell interpretierbar</a:t>
            </a:r>
            <a:br>
              <a:rPr lang="de" sz="1600" b="0" i="0" u="none" strike="noStrike" cap="none" spc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</a:br>
            <a:endParaRPr sz="1400" u="none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defRPr/>
            </a:pPr>
            <a:r>
              <a:rPr lang="de" sz="1600" b="1" i="0" u="none" strike="noStrike" cap="none" spc="0">
                <a:solidFill>
                  <a:schemeClr val="accent2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Informative Aussagen</a:t>
            </a:r>
            <a:r>
              <a:rPr lang="de" sz="1600" b="1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de" sz="16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über Objekte</a:t>
            </a:r>
            <a:endParaRPr sz="1600" b="0" i="0" u="none" strike="noStrike" cap="none" spc="0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defRPr/>
            </a:pPr>
            <a:endParaRPr sz="1600" u="none">
              <a:latin typeface="Open Sans"/>
              <a:cs typeface="Open Sans"/>
            </a:endParaRPr>
          </a:p>
          <a:p>
            <a:pPr lvl="0" algn="l">
              <a:spcBef>
                <a:spcPts val="0"/>
              </a:spcBef>
              <a:spcAft>
                <a:spcPts val="0"/>
              </a:spcAft>
              <a:defRPr/>
            </a:pPr>
            <a:r>
              <a:rPr lang="de" sz="1600" b="1" i="0" u="none" strike="noStrike" cap="none" spc="0">
                <a:solidFill>
                  <a:schemeClr val="accent2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Ziel:</a:t>
            </a:r>
            <a:r>
              <a:rPr lang="de" sz="1600" b="0" i="0" u="none" strike="noStrike" cap="none" spc="0">
                <a:solidFill>
                  <a:schemeClr val="accent2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de" sz="16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Verständlichkeit für Mensch &amp; Maschine</a:t>
            </a:r>
            <a:endParaRPr sz="1600" u="none">
              <a:latin typeface="Open Sans"/>
              <a:cs typeface="Open Sans"/>
            </a:endParaRPr>
          </a:p>
        </p:txBody>
      </p:sp>
      <p:cxnSp>
        <p:nvCxnSpPr>
          <p:cNvPr id="762764593" name="Verbinder: gekrümmt 762764592"/>
          <p:cNvCxnSpPr>
            <a:cxnSpLocks/>
          </p:cNvCxnSpPr>
          <p:nvPr/>
        </p:nvCxnSpPr>
        <p:spPr bwMode="auto">
          <a:xfrm rot="5399942" flipV="1">
            <a:off x="1710073" y="4841897"/>
            <a:ext cx="644561" cy="2394170"/>
          </a:xfrm>
          <a:prstGeom prst="curvedConnector2">
            <a:avLst/>
          </a:prstGeom>
          <a:ln w="9525" cap="flat" cmpd="sng" algn="ctr">
            <a:solidFill>
              <a:schemeClr val="tx1"/>
            </a:solidFill>
            <a:prstDash val="solid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3431040" name="Textfeld 673431039"/>
          <p:cNvSpPr txBox="1"/>
          <p:nvPr/>
        </p:nvSpPr>
        <p:spPr bwMode="auto">
          <a:xfrm>
            <a:off x="558027" y="6267628"/>
            <a:ext cx="2242776" cy="259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100" u="none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Lizenz (</a:t>
            </a:r>
            <a:r>
              <a:rPr sz="1100" u="sng">
                <a:solidFill>
                  <a:schemeClr val="tx1"/>
                </a:solidFill>
                <a:latin typeface="Open Sans"/>
                <a:ea typeface="Open Sans"/>
                <a:cs typeface="Open Sans"/>
                <a:hlinkClick r:id="rId3" tooltip="https://www.wikidata.org/wiki/Property:P275"/>
              </a:rPr>
              <a:t>Property:P275</a:t>
            </a:r>
            <a:r>
              <a:rPr sz="1100" u="none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)</a:t>
            </a:r>
            <a:endParaRPr sz="1100" u="none">
              <a:solidFill>
                <a:schemeClr val="tx1"/>
              </a:solidFill>
            </a:endParaRPr>
          </a:p>
        </p:txBody>
      </p:sp>
      <p:sp>
        <p:nvSpPr>
          <p:cNvPr id="690125428" name="Google Shape;96;p17"/>
          <p:cNvSpPr txBox="1">
            <a:spLocks noGrp="1"/>
          </p:cNvSpPr>
          <p:nvPr/>
        </p:nvSpPr>
        <p:spPr bwMode="auto">
          <a:xfrm>
            <a:off x="5415239" y="5202763"/>
            <a:ext cx="1668345" cy="321619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1pPr>
            <a:lvl2pPr marL="914400" marR="0" lvl="1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2pPr>
            <a:lvl3pPr marL="1371600" marR="0" lvl="2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3pPr>
            <a:lvl4pPr marL="1828800" marR="0" lvl="3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4pPr>
            <a:lvl5pPr marL="2286000" marR="0" lvl="4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5pPr>
            <a:lvl6pPr marL="2743200" marR="0" lvl="5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6pPr>
            <a:lvl7pPr marL="3200400" marR="0" lvl="6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7pPr>
            <a:lvl8pPr marL="3657600" marR="0" lvl="7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8pPr>
            <a:lvl9pPr marL="4114800" marR="0" lvl="8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1198"/>
              </a:spcAft>
              <a:buNone/>
              <a:defRPr/>
            </a:pPr>
            <a:r>
              <a:rPr lang="de" sz="1100" u="none">
                <a:latin typeface="Open Sans"/>
                <a:ea typeface="Open Sans"/>
                <a:cs typeface="Open Sans"/>
              </a:rPr>
              <a:t>zeigt (</a:t>
            </a:r>
            <a:r>
              <a:rPr lang="de" sz="1100" b="0" i="0" u="sng" strike="noStrike" cap="none" spc="0">
                <a:solidFill>
                  <a:schemeClr val="hlink"/>
                </a:solidFill>
                <a:latin typeface="Open Sans"/>
                <a:ea typeface="Open Sans"/>
                <a:cs typeface="Open Sans"/>
                <a:hlinkClick r:id="rId4" tooltip="https://www.wikidata.org/wiki/Property:P180"/>
              </a:rPr>
              <a:t>Property:P180</a:t>
            </a:r>
            <a:r>
              <a:rPr lang="de" sz="1100" u="none">
                <a:latin typeface="Open Sans"/>
                <a:ea typeface="Open Sans"/>
                <a:cs typeface="Open Sans"/>
              </a:rPr>
              <a:t>)</a:t>
            </a:r>
            <a:br>
              <a:rPr lang="de" sz="1100" u="none">
                <a:latin typeface="Open Sans"/>
                <a:ea typeface="Open Sans"/>
                <a:cs typeface="Open Sans"/>
              </a:rPr>
            </a:br>
            <a:endParaRPr sz="1100" u="none">
              <a:latin typeface="Open Sans"/>
              <a:cs typeface="Open Sans"/>
            </a:endParaRPr>
          </a:p>
        </p:txBody>
      </p:sp>
      <p:sp>
        <p:nvSpPr>
          <p:cNvPr id="1835007633" name="Textfeld 1835007632"/>
          <p:cNvSpPr txBox="1"/>
          <p:nvPr/>
        </p:nvSpPr>
        <p:spPr bwMode="auto">
          <a:xfrm>
            <a:off x="3234102" y="6150375"/>
            <a:ext cx="3512976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en-US" sz="1400" b="1" i="0" u="none" strike="noStrike" cap="none" spc="0">
                <a:solidFill>
                  <a:schemeClr val="accent4">
                    <a:lumMod val="20000"/>
                    <a:lumOff val="80000"/>
                  </a:schemeClr>
                </a:solidFill>
                <a:latin typeface="Open Sans"/>
                <a:ea typeface="Open Sans"/>
                <a:cs typeface="Open Sans"/>
              </a:rPr>
              <a:t>Creative Commons Zero 1.0 Universal</a:t>
            </a:r>
            <a:br>
              <a:rPr lang="en-US" sz="14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r>
              <a:rPr lang="en-US" sz="14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(</a:t>
            </a:r>
            <a:r>
              <a:rPr lang="en-US" sz="1400" b="0" i="0" u="sng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  <a:hlinkClick r:id="rId5" tooltip="https://www.wikidata.org/wiki/Q6938433"/>
              </a:rPr>
              <a:t>Wikidata:Q6938433</a:t>
            </a:r>
            <a:r>
              <a:rPr lang="en-US" sz="14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)</a:t>
            </a:r>
            <a:endParaRPr sz="1400" u="none">
              <a:solidFill>
                <a:schemeClr val="tx1"/>
              </a:solidFill>
            </a:endParaRPr>
          </a:p>
        </p:txBody>
      </p:sp>
      <p:sp>
        <p:nvSpPr>
          <p:cNvPr id="64768337" name="Textfeld 64768336"/>
          <p:cNvSpPr txBox="1"/>
          <p:nvPr/>
        </p:nvSpPr>
        <p:spPr bwMode="auto">
          <a:xfrm>
            <a:off x="7378982" y="4942632"/>
            <a:ext cx="1620116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en-US" sz="1400" b="1" i="0" u="none" strike="noStrike" cap="none" spc="0">
                <a:solidFill>
                  <a:schemeClr val="accent4">
                    <a:lumMod val="20000"/>
                    <a:lumOff val="80000"/>
                  </a:schemeClr>
                </a:solidFill>
                <a:latin typeface="Open Sans"/>
                <a:ea typeface="Open Sans"/>
                <a:cs typeface="Open Sans"/>
              </a:rPr>
              <a:t>Tübingen </a:t>
            </a:r>
            <a:r>
              <a:rPr lang="en-US" sz="14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(</a:t>
            </a:r>
            <a:r>
              <a:rPr lang="en-US" sz="1400" b="0" i="0" u="sng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  <a:hlinkClick r:id="rId6" tooltip="https://www.wikidata.org/wiki/Q3806"/>
              </a:rPr>
              <a:t>Wikidata:Q3806</a:t>
            </a:r>
            <a:r>
              <a:rPr lang="en-US" sz="14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)</a:t>
            </a:r>
            <a:endParaRPr sz="1400" u="none">
              <a:solidFill>
                <a:schemeClr val="tx1"/>
              </a:solidFill>
            </a:endParaRPr>
          </a:p>
        </p:txBody>
      </p:sp>
      <p:sp>
        <p:nvSpPr>
          <p:cNvPr id="31819936" name="Google Shape;96;p17"/>
          <p:cNvSpPr txBox="1">
            <a:spLocks noGrp="1"/>
          </p:cNvSpPr>
          <p:nvPr/>
        </p:nvSpPr>
        <p:spPr bwMode="auto">
          <a:xfrm>
            <a:off x="9465349" y="3842795"/>
            <a:ext cx="1668345" cy="321619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1pPr>
            <a:lvl2pPr marL="914400" marR="0" lvl="1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2pPr>
            <a:lvl3pPr marL="1371600" marR="0" lvl="2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3pPr>
            <a:lvl4pPr marL="1828800" marR="0" lvl="3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4pPr>
            <a:lvl5pPr marL="2286000" marR="0" lvl="4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5pPr>
            <a:lvl6pPr marL="2743200" marR="0" lvl="5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6pPr>
            <a:lvl7pPr marL="3200400" marR="0" lvl="6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7pPr>
            <a:lvl8pPr marL="3657600" marR="0" lvl="7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8pPr>
            <a:lvl9pPr marL="4114800" marR="0" lvl="8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1198"/>
              </a:spcAft>
              <a:buNone/>
              <a:defRPr/>
            </a:pPr>
            <a:r>
              <a:rPr lang="de" sz="1100" b="0" i="0" u="none" strike="noStrike" cap="none" spc="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entstanden</a:t>
            </a:r>
            <a:r>
              <a:rPr lang="de" sz="1100" u="none">
                <a:latin typeface="Open Sans"/>
                <a:ea typeface="Open Sans"/>
                <a:cs typeface="Open Sans"/>
              </a:rPr>
              <a:t> (</a:t>
            </a:r>
            <a:r>
              <a:rPr lang="de" sz="1100" b="0" i="0" u="sng" strike="noStrike" cap="none" spc="0">
                <a:solidFill>
                  <a:schemeClr val="hlink"/>
                </a:solidFill>
                <a:latin typeface="Open Sans"/>
                <a:ea typeface="Open Sans"/>
                <a:cs typeface="Open Sans"/>
                <a:hlinkClick r:id="rId7" tooltip="https://www.wikidata.org/wiki/Property:P571"/>
              </a:rPr>
              <a:t>Property:P571</a:t>
            </a:r>
            <a:r>
              <a:rPr lang="de" sz="1100" u="none">
                <a:latin typeface="Open Sans"/>
                <a:ea typeface="Open Sans"/>
                <a:cs typeface="Open Sans"/>
              </a:rPr>
              <a:t>)</a:t>
            </a:r>
            <a:br>
              <a:rPr lang="de" sz="1100" u="none">
                <a:latin typeface="Open Sans"/>
                <a:ea typeface="Open Sans"/>
                <a:cs typeface="Open Sans"/>
              </a:rPr>
            </a:br>
            <a:endParaRPr sz="1100" u="none">
              <a:latin typeface="Open Sans"/>
              <a:cs typeface="Open Sans"/>
            </a:endParaRPr>
          </a:p>
        </p:txBody>
      </p:sp>
      <p:sp>
        <p:nvSpPr>
          <p:cNvPr id="1425966351" name="Textfeld 1425966350"/>
          <p:cNvSpPr txBox="1"/>
          <p:nvPr/>
        </p:nvSpPr>
        <p:spPr bwMode="auto">
          <a:xfrm>
            <a:off x="11042978" y="3582859"/>
            <a:ext cx="695341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en-US" sz="1400" b="1" i="0" u="none" strike="noStrike" cap="none" spc="0">
                <a:solidFill>
                  <a:srgbClr val="FFCCF1"/>
                </a:solidFill>
                <a:latin typeface="Open Sans"/>
                <a:ea typeface="Open Sans"/>
                <a:cs typeface="Open Sans"/>
              </a:rPr>
              <a:t>1078</a:t>
            </a:r>
            <a:endParaRPr sz="1100" u="none">
              <a:solidFill>
                <a:schemeClr val="tx1"/>
              </a:solidFill>
            </a:endParaRPr>
          </a:p>
        </p:txBody>
      </p:sp>
      <p:sp>
        <p:nvSpPr>
          <p:cNvPr id="590661750" name="Google Shape;96;p17"/>
          <p:cNvSpPr txBox="1">
            <a:spLocks noGrp="1"/>
          </p:cNvSpPr>
          <p:nvPr/>
        </p:nvSpPr>
        <p:spPr bwMode="auto">
          <a:xfrm>
            <a:off x="8547336" y="5679538"/>
            <a:ext cx="1805696" cy="572758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1pPr>
            <a:lvl2pPr marL="914400" marR="0" lvl="1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2pPr>
            <a:lvl3pPr marL="1371600" marR="0" lvl="2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3pPr>
            <a:lvl4pPr marL="1828800" marR="0" lvl="3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4pPr>
            <a:lvl5pPr marL="2286000" marR="0" lvl="4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5pPr>
            <a:lvl6pPr marL="2743200" marR="0" lvl="5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6pPr>
            <a:lvl7pPr marL="3200400" marR="0" lvl="6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7pPr>
            <a:lvl8pPr marL="3657600" marR="0" lvl="7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8pPr>
            <a:lvl9pPr marL="4114800" marR="0" lvl="8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1198"/>
              </a:spcAft>
              <a:buNone/>
              <a:defRPr/>
            </a:pPr>
            <a:r>
              <a:rPr lang="de" sz="1100" b="0" i="0" u="none" strike="noStrike" cap="none" spc="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liegt am Gewässer </a:t>
            </a:r>
            <a:br>
              <a:rPr lang="de" sz="1100" b="0" i="0" u="none" strike="noStrike" cap="none" spc="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</a:br>
            <a:r>
              <a:rPr lang="de" sz="1100" u="none">
                <a:latin typeface="Open Sans"/>
                <a:ea typeface="Open Sans"/>
                <a:cs typeface="Open Sans"/>
              </a:rPr>
              <a:t>(</a:t>
            </a:r>
            <a:r>
              <a:rPr lang="de" sz="1100" b="0" i="0" u="sng" strike="noStrike" cap="none" spc="0">
                <a:solidFill>
                  <a:schemeClr val="hlink"/>
                </a:solidFill>
                <a:latin typeface="Open Sans"/>
                <a:ea typeface="Open Sans"/>
                <a:cs typeface="Open Sans"/>
                <a:hlinkClick r:id="rId8" tooltip="https://www.wikidata.org/wiki/Property:P206"/>
              </a:rPr>
              <a:t>Property:</a:t>
            </a:r>
            <a:r>
              <a:rPr lang="de" sz="1100" b="0" i="0" u="sng" strike="noStrike" cap="none" spc="0">
                <a:solidFill>
                  <a:schemeClr val="hlink"/>
                </a:solidFill>
                <a:latin typeface="Open Sans"/>
                <a:ea typeface="Open Sans"/>
                <a:cs typeface="Open Sans"/>
                <a:hlinkClick r:id="rId7" tooltip="https://www.wikidata.org/wiki/Property:P571"/>
              </a:rPr>
              <a:t>P206</a:t>
            </a:r>
            <a:r>
              <a:rPr lang="de" sz="1100" u="none">
                <a:latin typeface="Open Sans"/>
                <a:ea typeface="Open Sans"/>
                <a:cs typeface="Open Sans"/>
              </a:rPr>
              <a:t>)</a:t>
            </a:r>
            <a:br>
              <a:rPr lang="de" sz="1100" u="none">
                <a:latin typeface="Open Sans"/>
                <a:ea typeface="Open Sans"/>
                <a:cs typeface="Open Sans"/>
              </a:rPr>
            </a:br>
            <a:endParaRPr sz="1100" u="none">
              <a:latin typeface="Open Sans"/>
              <a:cs typeface="Open Sans"/>
            </a:endParaRPr>
          </a:p>
        </p:txBody>
      </p:sp>
      <p:cxnSp>
        <p:nvCxnSpPr>
          <p:cNvPr id="2017364063" name="Verbinder: gekrümmt 2017364062"/>
          <p:cNvCxnSpPr>
            <a:cxnSpLocks/>
            <a:endCxn id="1425966351" idx="1"/>
          </p:cNvCxnSpPr>
          <p:nvPr/>
        </p:nvCxnSpPr>
        <p:spPr bwMode="auto">
          <a:xfrm flipV="1">
            <a:off x="8736713" y="3745663"/>
            <a:ext cx="2306268" cy="1339251"/>
          </a:xfrm>
          <a:prstGeom prst="curvedConnector3">
            <a:avLst>
              <a:gd name="adj1" fmla="val 13766"/>
            </a:avLst>
          </a:prstGeom>
          <a:ln w="9525" cap="flat" cmpd="sng" algn="ctr">
            <a:solidFill>
              <a:schemeClr val="tx1"/>
            </a:solidFill>
            <a:prstDash val="solid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5222791" name="Verbinder: gekrümmt 1345222790"/>
          <p:cNvCxnSpPr>
            <a:cxnSpLocks/>
          </p:cNvCxnSpPr>
          <p:nvPr/>
        </p:nvCxnSpPr>
        <p:spPr bwMode="auto">
          <a:xfrm>
            <a:off x="8732263" y="5097804"/>
            <a:ext cx="1938971" cy="624480"/>
          </a:xfrm>
          <a:prstGeom prst="curvedConnector3">
            <a:avLst>
              <a:gd name="adj1" fmla="val 25000"/>
            </a:avLst>
          </a:prstGeom>
          <a:ln w="9525" cap="flat" cmpd="sng" algn="ctr">
            <a:solidFill>
              <a:schemeClr val="tx1"/>
            </a:solidFill>
            <a:prstDash val="solid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0980696" name="Textfeld 490980695"/>
          <p:cNvSpPr txBox="1"/>
          <p:nvPr/>
        </p:nvSpPr>
        <p:spPr bwMode="auto">
          <a:xfrm>
            <a:off x="10382851" y="5577893"/>
            <a:ext cx="1687057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en-US" sz="1400" b="1" i="0" u="none" strike="noStrike" cap="none" spc="0">
                <a:solidFill>
                  <a:schemeClr val="accent4">
                    <a:lumMod val="20000"/>
                    <a:lumOff val="80000"/>
                  </a:schemeClr>
                </a:solidFill>
                <a:latin typeface="Open Sans"/>
                <a:ea typeface="Open Sans"/>
                <a:cs typeface="Open Sans"/>
              </a:rPr>
              <a:t>Neckar </a:t>
            </a:r>
            <a:r>
              <a:rPr lang="en-US" sz="14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(</a:t>
            </a:r>
            <a:r>
              <a:rPr lang="en-US" sz="1400" b="0" i="0" u="sng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  <a:hlinkClick r:id="rId9" tooltip="https://www.wikidata.org/wiki/Q1673"/>
              </a:rPr>
              <a:t>Wikidata:Q1673</a:t>
            </a:r>
            <a:r>
              <a:rPr lang="en-US" sz="14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)</a:t>
            </a:r>
            <a:endParaRPr sz="1400" u="none">
              <a:solidFill>
                <a:schemeClr val="tx1"/>
              </a:solidFill>
            </a:endParaRPr>
          </a:p>
        </p:txBody>
      </p:sp>
      <p:sp>
        <p:nvSpPr>
          <p:cNvPr id="1451368549" name="Google Shape;108;p17"/>
          <p:cNvSpPr txBox="1">
            <a:spLocks noGrp="1"/>
          </p:cNvSpPr>
          <p:nvPr/>
        </p:nvSpPr>
        <p:spPr bwMode="auto">
          <a:xfrm>
            <a:off x="8976017" y="4733987"/>
            <a:ext cx="2108379" cy="423258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1pPr>
            <a:lvl2pPr marL="914400" marR="0" lvl="1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2pPr>
            <a:lvl3pPr marL="1371600" marR="0" lvl="2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3pPr>
            <a:lvl4pPr marL="1828800" marR="0" lvl="3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4pPr>
            <a:lvl5pPr marL="2286000" marR="0" lvl="4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5pPr>
            <a:lvl6pPr marL="2743200" marR="0" lvl="5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6pPr>
            <a:lvl7pPr marL="3200400" marR="0" lvl="6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7pPr>
            <a:lvl8pPr marL="3657600" marR="0" lvl="7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8pPr>
            <a:lvl9pPr marL="4114800" marR="0" lvl="8" indent="-31749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1198"/>
              </a:spcAft>
              <a:buSzPts val="605"/>
              <a:buNone/>
              <a:defRPr/>
            </a:pPr>
            <a:r>
              <a:rPr lang="de" sz="1100" u="none">
                <a:latin typeface="Open Sans"/>
                <a:ea typeface="Open Sans"/>
                <a:cs typeface="Open Sans"/>
              </a:rPr>
              <a:t>Koordinaten</a:t>
            </a:r>
            <a:br>
              <a:rPr lang="de" sz="1100" u="none">
                <a:latin typeface="Open Sans"/>
                <a:ea typeface="Open Sans"/>
                <a:cs typeface="Open Sans"/>
              </a:rPr>
            </a:br>
            <a:r>
              <a:rPr lang="de" sz="1100" u="none">
                <a:latin typeface="Open Sans"/>
                <a:ea typeface="Open Sans"/>
                <a:cs typeface="Open Sans"/>
              </a:rPr>
              <a:t>(</a:t>
            </a:r>
            <a:r>
              <a:rPr lang="de" sz="1100" b="0" i="0" u="sng" strike="noStrike" cap="none" spc="0">
                <a:solidFill>
                  <a:schemeClr val="hlink"/>
                </a:solidFill>
                <a:latin typeface="Open Sans"/>
                <a:ea typeface="Open Sans"/>
                <a:cs typeface="Open Sans"/>
                <a:hlinkClick r:id="rId10" tooltip="https://www.wikidata.org/wiki/Property:P625"/>
              </a:rPr>
              <a:t>Property:P625</a:t>
            </a:r>
            <a:r>
              <a:rPr lang="de" sz="1100" u="none">
                <a:latin typeface="Open Sans"/>
                <a:ea typeface="Open Sans"/>
                <a:cs typeface="Open Sans"/>
              </a:rPr>
              <a:t>)</a:t>
            </a:r>
            <a:br>
              <a:rPr lang="de" sz="1100" u="none">
                <a:latin typeface="Open Sans"/>
                <a:ea typeface="Open Sans"/>
                <a:cs typeface="Open Sans"/>
              </a:rPr>
            </a:br>
            <a:endParaRPr sz="1100" u="none">
              <a:latin typeface="Open Sans"/>
              <a:cs typeface="Open Sans"/>
            </a:endParaRPr>
          </a:p>
        </p:txBody>
      </p:sp>
      <p:sp>
        <p:nvSpPr>
          <p:cNvPr id="1503627590" name="Textfeld 1503627589"/>
          <p:cNvSpPr txBox="1"/>
          <p:nvPr/>
        </p:nvSpPr>
        <p:spPr bwMode="auto">
          <a:xfrm>
            <a:off x="10701888" y="4526805"/>
            <a:ext cx="1346426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en-US" sz="1400" b="1" i="0" u="none" strike="noStrike" cap="none" spc="0">
                <a:solidFill>
                  <a:schemeClr val="accent3"/>
                </a:solidFill>
                <a:latin typeface="Open Sans"/>
                <a:ea typeface="Open Sans"/>
                <a:cs typeface="Open Sans"/>
              </a:rPr>
              <a:t>48°31'12"N, </a:t>
            </a:r>
            <a:br>
              <a:rPr lang="en-US" sz="1400" b="1" i="0" u="none" strike="noStrike" cap="none" spc="0">
                <a:solidFill>
                  <a:schemeClr val="accent3"/>
                </a:solidFill>
                <a:latin typeface="Open Sans"/>
                <a:ea typeface="Open Sans"/>
                <a:cs typeface="Open Sans"/>
              </a:rPr>
            </a:br>
            <a:r>
              <a:rPr lang="en-US" sz="1400" b="1" i="0" u="none" strike="noStrike" cap="none" spc="0">
                <a:solidFill>
                  <a:schemeClr val="accent3"/>
                </a:solidFill>
                <a:latin typeface="Open Sans"/>
                <a:ea typeface="Open Sans"/>
                <a:cs typeface="Open Sans"/>
              </a:rPr>
              <a:t>9°3'20"E</a:t>
            </a:r>
            <a:endParaRPr sz="1100" b="1" u="none">
              <a:solidFill>
                <a:schemeClr val="accent3"/>
              </a:solidFill>
            </a:endParaRPr>
          </a:p>
        </p:txBody>
      </p:sp>
      <p:cxnSp>
        <p:nvCxnSpPr>
          <p:cNvPr id="1875047775" name="Verbinder: gekrümmt 1875047774"/>
          <p:cNvCxnSpPr>
            <a:cxnSpLocks/>
          </p:cNvCxnSpPr>
          <p:nvPr/>
        </p:nvCxnSpPr>
        <p:spPr bwMode="auto">
          <a:xfrm flipV="1">
            <a:off x="8732265" y="4680476"/>
            <a:ext cx="2044069" cy="417327"/>
          </a:xfrm>
          <a:prstGeom prst="curvedConnector3">
            <a:avLst>
              <a:gd name="adj1" fmla="val 21139"/>
            </a:avLst>
          </a:prstGeom>
          <a:ln w="9525" cap="flat" cmpd="sng" algn="ctr">
            <a:solidFill>
              <a:schemeClr val="tx1"/>
            </a:solidFill>
            <a:prstDash val="solid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4019181" name="Grafik 2084019180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313893" y="1080300"/>
            <a:ext cx="7001300" cy="4942095"/>
          </a:xfrm>
          <a:prstGeom prst="flowChartDocument">
            <a:avLst/>
          </a:prstGeom>
          <a:ln w="6349">
            <a:solidFill>
              <a:schemeClr val="tx1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76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276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43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343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007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35007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36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136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25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0125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68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768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819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17364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966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25966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17364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04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75047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36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136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62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0362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22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4522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66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066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980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0980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85105752" name="Google Shape;405;p23"/>
          <p:cNvSpPr txBox="1">
            <a:spLocks noGrp="1"/>
          </p:cNvSpPr>
          <p:nvPr>
            <p:ph type="title"/>
          </p:nvPr>
        </p:nvSpPr>
        <p:spPr bwMode="auto">
          <a:xfrm>
            <a:off x="98097" y="326664"/>
            <a:ext cx="11360798" cy="763598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22" tIns="91422" rIns="91422" bIns="91422" numCol="1" spcCol="0" rtlCol="0" fromWordArt="0" anchor="t" anchorCtr="0" forceAA="0" compatLnSpc="0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  <a:defRPr/>
            </a:pPr>
            <a:r>
              <a:rPr lang="de-DE" sz="2800" b="1">
                <a:ln w="12700">
                  <a:solidFill>
                    <a:srgbClr val="000000">
                      <a:alpha val="24999"/>
                    </a:srgbClr>
                  </a:solidFill>
                </a:ln>
                <a:latin typeface="Open Sans"/>
                <a:ea typeface="Open Sans"/>
                <a:cs typeface="Open Sans"/>
              </a:rPr>
              <a:t>Didaktische Metadaten …</a:t>
            </a:r>
            <a:endParaRPr sz="2800" b="1">
              <a:ln w="12700">
                <a:solidFill>
                  <a:srgbClr val="000000">
                    <a:alpha val="24999"/>
                  </a:srgbClr>
                </a:solidFill>
              </a:ln>
              <a:latin typeface="Open Sans"/>
              <a:cs typeface="Open Sans"/>
            </a:endParaRPr>
          </a:p>
        </p:txBody>
      </p:sp>
      <p:sp>
        <p:nvSpPr>
          <p:cNvPr id="1301839304" name="Google Shape;406;p23"/>
          <p:cNvSpPr txBox="1">
            <a:spLocks noGrp="1"/>
          </p:cNvSpPr>
          <p:nvPr>
            <p:ph type="body" idx="1"/>
          </p:nvPr>
        </p:nvSpPr>
        <p:spPr bwMode="auto">
          <a:xfrm>
            <a:off x="415597" y="1075683"/>
            <a:ext cx="8736246" cy="465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marL="425448" lvl="0" indent="-28575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−"/>
              <a:defRPr/>
            </a:pPr>
            <a:r>
              <a:rPr lang="de-DE" sz="2000" u="none">
                <a:latin typeface="Open Sans"/>
                <a:ea typeface="Open Sans"/>
                <a:cs typeface="Open Sans"/>
              </a:rPr>
              <a:t>… dienen der „</a:t>
            </a:r>
            <a:r>
              <a:rPr lang="de-DE" sz="2000" b="1" u="none">
                <a:solidFill>
                  <a:srgbClr val="BEE7FF"/>
                </a:solidFill>
                <a:latin typeface="Open Sans"/>
                <a:ea typeface="Open Sans"/>
                <a:cs typeface="Open Sans"/>
              </a:rPr>
              <a:t>Charakterisierung</a:t>
            </a:r>
            <a:r>
              <a:rPr lang="de-DE" sz="2000" u="none">
                <a:latin typeface="Open Sans"/>
                <a:ea typeface="Open Sans"/>
                <a:cs typeface="Open Sans"/>
              </a:rPr>
              <a:t> und </a:t>
            </a:r>
            <a:r>
              <a:rPr lang="de-DE" sz="2000" b="1" u="none">
                <a:solidFill>
                  <a:srgbClr val="BEE7FF"/>
                </a:solidFill>
                <a:latin typeface="Open Sans"/>
                <a:ea typeface="Open Sans"/>
                <a:cs typeface="Open Sans"/>
              </a:rPr>
              <a:t>Kontextualisierung</a:t>
            </a:r>
            <a:r>
              <a:rPr lang="de-DE" sz="2000" u="none">
                <a:latin typeface="Open Sans"/>
                <a:ea typeface="Open Sans"/>
                <a:cs typeface="Open Sans"/>
              </a:rPr>
              <a:t> von </a:t>
            </a:r>
            <a:r>
              <a:rPr lang="de-DE" sz="2000" b="1" u="none">
                <a:solidFill>
                  <a:srgbClr val="BEE7FF"/>
                </a:solidFill>
                <a:latin typeface="Open Sans"/>
                <a:ea typeface="Open Sans"/>
                <a:cs typeface="Open Sans"/>
              </a:rPr>
              <a:t>Bildungsressourcen</a:t>
            </a:r>
            <a:r>
              <a:rPr lang="de-DE" sz="2000" u="none">
                <a:latin typeface="Open Sans"/>
                <a:ea typeface="Open Sans"/>
                <a:cs typeface="Open Sans"/>
              </a:rPr>
              <a:t> </a:t>
            </a:r>
            <a:r>
              <a:rPr lang="de-DE" sz="2000" b="1" u="none">
                <a:latin typeface="Open Sans"/>
                <a:ea typeface="Open Sans"/>
                <a:cs typeface="Open Sans"/>
              </a:rPr>
              <a:t>und </a:t>
            </a:r>
            <a:r>
              <a:rPr lang="de-DE" sz="2000" u="none">
                <a:latin typeface="Open Sans"/>
                <a:ea typeface="Open Sans"/>
                <a:cs typeface="Open Sans"/>
              </a:rPr>
              <a:t>deren intendierter </a:t>
            </a:r>
            <a:r>
              <a:rPr lang="de-DE" sz="2000" b="1" u="none">
                <a:solidFill>
                  <a:srgbClr val="BEE7FF"/>
                </a:solidFill>
                <a:latin typeface="Open Sans"/>
                <a:ea typeface="Open Sans"/>
                <a:cs typeface="Open Sans"/>
              </a:rPr>
              <a:t>Nachnutzung</a:t>
            </a:r>
            <a:r>
              <a:rPr lang="de-DE" sz="2000" u="none">
                <a:latin typeface="Open Sans"/>
                <a:ea typeface="Open Sans"/>
                <a:cs typeface="Open Sans"/>
              </a:rPr>
              <a:t> in </a:t>
            </a:r>
            <a:r>
              <a:rPr lang="de-DE" sz="2000" b="1" u="none">
                <a:solidFill>
                  <a:srgbClr val="BFFFF9"/>
                </a:solidFill>
                <a:latin typeface="Open Sans"/>
                <a:ea typeface="Open Sans"/>
                <a:cs typeface="Open Sans"/>
              </a:rPr>
              <a:t>Lernkontexten, Lernumgebungen </a:t>
            </a:r>
            <a:r>
              <a:rPr lang="de-DE" sz="2000" u="none">
                <a:latin typeface="Open Sans"/>
                <a:ea typeface="Open Sans"/>
                <a:cs typeface="Open Sans"/>
              </a:rPr>
              <a:t>und den damit verbundenen </a:t>
            </a:r>
            <a:r>
              <a:rPr lang="de-DE" sz="2000" b="1" u="none">
                <a:solidFill>
                  <a:srgbClr val="BFFFF9"/>
                </a:solidFill>
                <a:latin typeface="Open Sans"/>
                <a:ea typeface="Open Sans"/>
                <a:cs typeface="Open Sans"/>
              </a:rPr>
              <a:t>Lernprozessen</a:t>
            </a:r>
            <a:r>
              <a:rPr lang="de-DE" sz="2000" u="none">
                <a:latin typeface="Open Sans"/>
                <a:ea typeface="Open Sans"/>
                <a:cs typeface="Open Sans"/>
              </a:rPr>
              <a:t>.“  (</a:t>
            </a:r>
            <a:r>
              <a:rPr lang="de-DE" sz="2000" b="1" u="sng">
                <a:latin typeface="Open Sans"/>
                <a:ea typeface="Open Sans"/>
                <a:cs typeface="Open Sans"/>
                <a:hlinkClick r:id="rId3" tooltip="https://zenodo.org/doi/10.5281/zenodo.10828758"/>
              </a:rPr>
              <a:t>Kompendium</a:t>
            </a:r>
            <a:r>
              <a:rPr lang="de-DE" sz="2000" u="none">
                <a:latin typeface="Open Sans"/>
                <a:ea typeface="Open Sans"/>
                <a:cs typeface="Open Sans"/>
              </a:rPr>
              <a:t>, S. 63)</a:t>
            </a:r>
            <a:endParaRPr sz="2400" u="none">
              <a:latin typeface="Open Sans"/>
              <a:cs typeface="Open Sans"/>
            </a:endParaRPr>
          </a:p>
          <a:p>
            <a:pPr marL="425448" lvl="0" indent="-196848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None/>
              <a:defRPr/>
            </a:pPr>
            <a:br>
              <a:rPr sz="2000" u="none">
                <a:latin typeface="Open Sans"/>
                <a:cs typeface="Open Sans"/>
              </a:rPr>
            </a:br>
            <a:endParaRPr sz="2000" u="none">
              <a:latin typeface="Open Sans"/>
              <a:cs typeface="Open Sans"/>
            </a:endParaRPr>
          </a:p>
          <a:p>
            <a:pPr marL="425448" lvl="0" indent="-28575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−"/>
              <a:defRPr/>
            </a:pPr>
            <a:r>
              <a:rPr lang="de-DE" sz="2000" u="none">
                <a:latin typeface="Open Sans"/>
                <a:ea typeface="Open Sans"/>
                <a:cs typeface="Open Sans"/>
              </a:rPr>
              <a:t>… umfassen relevante </a:t>
            </a:r>
            <a:r>
              <a:rPr lang="de-DE" sz="2000" b="1" u="none">
                <a:latin typeface="Open Sans"/>
                <a:ea typeface="Open Sans"/>
                <a:cs typeface="Open Sans"/>
              </a:rPr>
              <a:t>Aspekte für die Gestaltung der Lehre </a:t>
            </a:r>
            <a:r>
              <a:rPr lang="de-DE" sz="2000" u="none">
                <a:latin typeface="Open Sans"/>
                <a:ea typeface="Open Sans"/>
                <a:cs typeface="Open Sans"/>
              </a:rPr>
              <a:t>und des </a:t>
            </a:r>
            <a:r>
              <a:rPr lang="de-DE" sz="2000" b="1" u="none">
                <a:latin typeface="Open Sans"/>
                <a:ea typeface="Open Sans"/>
                <a:cs typeface="Open Sans"/>
              </a:rPr>
              <a:t>Lernens.</a:t>
            </a:r>
            <a:br>
              <a:rPr lang="de-DE" sz="2000" u="none">
                <a:latin typeface="Open Sans"/>
                <a:ea typeface="Open Sans"/>
                <a:cs typeface="Open Sans"/>
              </a:rPr>
            </a:br>
            <a:br>
              <a:rPr lang="de-DE" sz="2000" u="none">
                <a:latin typeface="Open Sans"/>
                <a:ea typeface="Open Sans"/>
                <a:cs typeface="Open Sans"/>
              </a:rPr>
            </a:br>
            <a:endParaRPr sz="2000" u="none">
              <a:latin typeface="Open Sans"/>
              <a:cs typeface="Open Sans"/>
            </a:endParaRPr>
          </a:p>
          <a:p>
            <a:pPr marL="425448" lvl="0" indent="-28575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−"/>
              <a:defRPr/>
            </a:pPr>
            <a:r>
              <a:rPr lang="de-DE" sz="2000" u="none">
                <a:latin typeface="Open Sans"/>
                <a:ea typeface="Open Sans"/>
                <a:cs typeface="Open Sans"/>
              </a:rPr>
              <a:t>… sind </a:t>
            </a:r>
            <a:r>
              <a:rPr lang="de-DE" sz="2000" b="1" u="none">
                <a:latin typeface="Open Sans"/>
                <a:ea typeface="Open Sans"/>
                <a:cs typeface="Open Sans"/>
              </a:rPr>
              <a:t>informative Aussagen</a:t>
            </a:r>
            <a:r>
              <a:rPr lang="de-DE" sz="2000" u="none">
                <a:latin typeface="Open Sans"/>
                <a:ea typeface="Open Sans"/>
                <a:cs typeface="Open Sans"/>
              </a:rPr>
              <a:t>, die </a:t>
            </a:r>
            <a:r>
              <a:rPr lang="de-DE" sz="2000" b="1" u="none">
                <a:latin typeface="Open Sans"/>
                <a:ea typeface="Open Sans"/>
                <a:cs typeface="Open Sans"/>
              </a:rPr>
              <a:t>Merkmale</a:t>
            </a:r>
            <a:r>
              <a:rPr lang="de-DE" sz="2000" u="none">
                <a:latin typeface="Open Sans"/>
                <a:ea typeface="Open Sans"/>
                <a:cs typeface="Open Sans"/>
              </a:rPr>
              <a:t> von </a:t>
            </a:r>
            <a:r>
              <a:rPr lang="de-DE" sz="2000" b="1" u="none">
                <a:latin typeface="Open Sans"/>
                <a:ea typeface="Open Sans"/>
                <a:cs typeface="Open Sans"/>
              </a:rPr>
              <a:t>Lernprozessen</a:t>
            </a:r>
            <a:r>
              <a:rPr lang="de-DE" sz="2000" u="none">
                <a:latin typeface="Open Sans"/>
                <a:ea typeface="Open Sans"/>
                <a:cs typeface="Open Sans"/>
              </a:rPr>
              <a:t> oder </a:t>
            </a:r>
            <a:r>
              <a:rPr lang="de-DE" sz="2000" b="1" u="none">
                <a:latin typeface="Open Sans"/>
                <a:ea typeface="Open Sans"/>
                <a:cs typeface="Open Sans"/>
              </a:rPr>
              <a:t>Lernumgebungen</a:t>
            </a:r>
            <a:r>
              <a:rPr lang="de-DE" sz="2000" u="none">
                <a:latin typeface="Open Sans"/>
                <a:ea typeface="Open Sans"/>
                <a:cs typeface="Open Sans"/>
              </a:rPr>
              <a:t> kennzeichnen.</a:t>
            </a:r>
            <a:endParaRPr sz="2200" u="none">
              <a:latin typeface="Open Sans"/>
              <a:cs typeface="Open Sans"/>
            </a:endParaRPr>
          </a:p>
        </p:txBody>
      </p:sp>
      <p:sp>
        <p:nvSpPr>
          <p:cNvPr id="1923163083" name="Google Shape;407;p23"/>
          <p:cNvSpPr txBox="1">
            <a:spLocks noGrp="1"/>
          </p:cNvSpPr>
          <p:nvPr>
            <p:ph type="sldNum" idx="12"/>
          </p:nvPr>
        </p:nvSpPr>
        <p:spPr bwMode="auto">
          <a:xfrm>
            <a:off x="11320330" y="6241343"/>
            <a:ext cx="731598" cy="524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ctr" anchorCtr="0">
            <a:normAutofit/>
          </a:bodyPr>
          <a:lstStyle/>
          <a:p>
            <a: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pPr>
            <a:fld id="{440E453B-0932-0B14-FE10-DBA8E73BFAC6}" type="slidenum">
              <a:rPr lang="de-DE"/>
              <a:t>6</a:t>
            </a:fld>
            <a:endParaRPr/>
          </a:p>
        </p:txBody>
      </p:sp>
      <p:grpSp>
        <p:nvGrpSpPr>
          <p:cNvPr id="1491830402" name="Google Shape;410;p23"/>
          <p:cNvGrpSpPr/>
          <p:nvPr/>
        </p:nvGrpSpPr>
        <p:grpSpPr bwMode="auto">
          <a:xfrm>
            <a:off x="9661696" y="1064048"/>
            <a:ext cx="1897598" cy="4985798"/>
            <a:chOff x="0" y="0"/>
            <a:chExt cx="1897598" cy="4985798"/>
          </a:xfrm>
        </p:grpSpPr>
        <p:pic>
          <p:nvPicPr>
            <p:cNvPr id="1932339144" name="Google Shape;411;p23" descr="Stern für Bewertung mit einfarbiger Füllung"/>
            <p:cNvPicPr/>
            <p:nvPr/>
          </p:nvPicPr>
          <p:blipFill>
            <a:blip r:embed="rId4">
              <a:alphaModFix/>
            </a:blip>
            <a:stretch/>
          </p:blipFill>
          <p:spPr bwMode="auto">
            <a:xfrm>
              <a:off x="889157" y="1659526"/>
              <a:ext cx="876977" cy="876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5955828" name="Google Shape;412;p23" descr="Klemmbrett teilweise angekreuzt mit einfarbiger Füllung"/>
            <p:cNvPicPr/>
            <p:nvPr/>
          </p:nvPicPr>
          <p:blipFill>
            <a:blip r:embed="rId5">
              <a:alphaModFix/>
            </a:blip>
            <a:stretch/>
          </p:blipFill>
          <p:spPr bwMode="auto">
            <a:xfrm>
              <a:off x="53071" y="1678690"/>
              <a:ext cx="828790" cy="876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6073757" name="Google Shape;413;p23" descr="Blind mit einfarbiger Füllung"/>
            <p:cNvPicPr/>
            <p:nvPr/>
          </p:nvPicPr>
          <p:blipFill>
            <a:blip r:embed="rId6">
              <a:alphaModFix/>
            </a:blip>
            <a:stretch/>
          </p:blipFill>
          <p:spPr bwMode="auto">
            <a:xfrm>
              <a:off x="674940" y="2770988"/>
              <a:ext cx="506595" cy="506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1035102" name="Google Shape;414;p23" descr="Workflow mit einfarbiger Füllung"/>
            <p:cNvPicPr/>
            <p:nvPr/>
          </p:nvPicPr>
          <p:blipFill>
            <a:blip r:embed="rId7">
              <a:alphaModFix/>
            </a:blip>
            <a:stretch/>
          </p:blipFill>
          <p:spPr bwMode="auto">
            <a:xfrm rot="-5399942">
              <a:off x="562438" y="4254200"/>
              <a:ext cx="731598" cy="731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1405533" name="Google Shape;415;p23" descr="Diplomrolle mit einfarbiger Füllung"/>
            <p:cNvPicPr/>
            <p:nvPr/>
          </p:nvPicPr>
          <p:blipFill>
            <a:blip r:embed="rId8">
              <a:alphaModFix/>
            </a:blip>
            <a:stretch/>
          </p:blipFill>
          <p:spPr bwMode="auto">
            <a:xfrm>
              <a:off x="441543" y="3355727"/>
              <a:ext cx="876977" cy="8769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5553785" name="Google Shape;416;p23"/>
            <p:cNvSpPr/>
            <p:nvPr/>
          </p:nvSpPr>
          <p:spPr bwMode="auto">
            <a:xfrm rot="5399942">
              <a:off x="766284" y="464056"/>
              <a:ext cx="365030" cy="1897599"/>
            </a:xfrm>
            <a:prstGeom prst="rightBrace">
              <a:avLst>
                <a:gd name="adj1" fmla="val 43261"/>
                <a:gd name="adj2" fmla="val 50000"/>
              </a:avLst>
            </a:prstGeom>
            <a:noFill/>
            <a:ln w="9525" cap="flat" cmpd="sng">
              <a:solidFill>
                <a:srgbClr val="F9F9F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2" tIns="45698" rIns="91422" bIns="45698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66670804" name="Google Shape;417;p23"/>
            <p:cNvGrpSpPr/>
            <p:nvPr/>
          </p:nvGrpSpPr>
          <p:grpSpPr bwMode="auto">
            <a:xfrm>
              <a:off x="329930" y="0"/>
              <a:ext cx="1204459" cy="1139122"/>
              <a:chOff x="0" y="0"/>
              <a:chExt cx="1204459" cy="1139122"/>
            </a:xfrm>
          </p:grpSpPr>
          <p:cxnSp>
            <p:nvCxnSpPr>
              <p:cNvPr id="996216559" name="Google Shape;418;p23"/>
              <p:cNvCxnSpPr>
                <a:cxnSpLocks/>
              </p:cNvCxnSpPr>
              <p:nvPr/>
            </p:nvCxnSpPr>
            <p:spPr bwMode="auto">
              <a:xfrm>
                <a:off x="3174" y="967672"/>
                <a:ext cx="1201285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A93A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pic>
            <p:nvPicPr>
              <p:cNvPr id="990983085" name="Google Shape;419;p23" descr="Person mit Idee mit einfarbiger Füllung"/>
              <p:cNvPicPr/>
              <p:nvPr/>
            </p:nvPicPr>
            <p:blipFill>
              <a:blip r:embed="rId9">
                <a:alphaModFix/>
              </a:blip>
              <a:stretch/>
            </p:blipFill>
            <p:spPr bwMode="auto">
              <a:xfrm>
                <a:off x="272829" y="64002"/>
                <a:ext cx="839667" cy="83966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29834467" name="Google Shape;420;p23"/>
              <p:cNvSpPr/>
              <p:nvPr/>
            </p:nvSpPr>
            <p:spPr bwMode="auto">
              <a:xfrm>
                <a:off x="0" y="0"/>
                <a:ext cx="1201285" cy="1139123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2" tIns="45698" rIns="91422" bIns="45698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</a:endParaRPr>
              </a:p>
            </p:txBody>
          </p:sp>
          <p:pic>
            <p:nvPicPr>
              <p:cNvPr id="1481331913" name="Google Shape;421;p23" descr="Bild Silhouette"/>
              <p:cNvPicPr/>
              <p:nvPr/>
            </p:nvPicPr>
            <p:blipFill>
              <a:blip r:embed="rId10">
                <a:alphaModFix/>
              </a:blip>
              <a:stretch/>
            </p:blipFill>
            <p:spPr bwMode="auto">
              <a:xfrm>
                <a:off x="831233" y="496683"/>
                <a:ext cx="272271" cy="2722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25598170" name="Google Shape;422;p23" descr="Zahnrad mit einfarbiger Füllung"/>
              <p:cNvPicPr/>
              <p:nvPr/>
            </p:nvPicPr>
            <p:blipFill>
              <a:blip r:embed="rId11">
                <a:alphaModFix/>
              </a:blip>
              <a:stretch/>
            </p:blipFill>
            <p:spPr bwMode="auto">
              <a:xfrm>
                <a:off x="1056126" y="994063"/>
                <a:ext cx="125505" cy="125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99834060" name="Google Shape;423;p23" descr="Untertitel mit einfarbiger Füllung"/>
              <p:cNvPicPr/>
              <p:nvPr/>
            </p:nvPicPr>
            <p:blipFill>
              <a:blip r:embed="rId12">
                <a:alphaModFix/>
              </a:blip>
              <a:stretch/>
            </p:blipFill>
            <p:spPr bwMode="auto">
              <a:xfrm>
                <a:off x="919641" y="998668"/>
                <a:ext cx="125505" cy="125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86204717" name="Google Shape;424;p23" descr="Ende mit einfarbiger Füllung"/>
              <p:cNvPicPr/>
              <p:nvPr/>
            </p:nvPicPr>
            <p:blipFill>
              <a:blip r:embed="rId13">
                <a:alphaModFix/>
              </a:blip>
              <a:stretch/>
            </p:blipFill>
            <p:spPr bwMode="auto">
              <a:xfrm>
                <a:off x="144417" y="992746"/>
                <a:ext cx="134759" cy="1347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8703557" name="Google Shape;425;p23" descr="Wiedergabe mit einfarbiger Füllung"/>
              <p:cNvPicPr/>
              <p:nvPr/>
            </p:nvPicPr>
            <p:blipFill>
              <a:blip r:embed="rId14">
                <a:alphaModFix/>
              </a:blip>
              <a:stretch/>
            </p:blipFill>
            <p:spPr bwMode="auto">
              <a:xfrm>
                <a:off x="23841" y="1009598"/>
                <a:ext cx="100689" cy="100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44836909" name="Google Shape;426;p23" descr="Lautsprecher stummschalten mit einfarbiger Füllung"/>
              <p:cNvPicPr/>
              <p:nvPr/>
            </p:nvPicPr>
            <p:blipFill>
              <a:blip r:embed="rId15">
                <a:alphaModFix/>
              </a:blip>
              <a:stretch/>
            </p:blipFill>
            <p:spPr bwMode="auto">
              <a:xfrm>
                <a:off x="306009" y="1001842"/>
                <a:ext cx="109850" cy="1098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3378614" name="Google Shape;427;p23" descr="Statistiken Silhouette"/>
              <p:cNvPicPr/>
              <p:nvPr/>
            </p:nvPicPr>
            <p:blipFill>
              <a:blip r:embed="rId16">
                <a:alphaModFix/>
              </a:blip>
              <a:stretch/>
            </p:blipFill>
            <p:spPr bwMode="auto">
              <a:xfrm>
                <a:off x="100411" y="276808"/>
                <a:ext cx="272271" cy="27227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9779440" name="Google Shape;69;p14"/>
          <p:cNvSpPr txBox="1">
            <a:spLocks noGrp="1"/>
          </p:cNvSpPr>
          <p:nvPr>
            <p:ph type="body" idx="1"/>
          </p:nvPr>
        </p:nvSpPr>
        <p:spPr bwMode="auto">
          <a:xfrm>
            <a:off x="415598" y="1231831"/>
            <a:ext cx="11360798" cy="5009598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rmAutofit/>
          </a:bodyPr>
          <a:lstStyle/>
          <a:p>
            <a:pPr marL="114298" lvl="0" indent="0" algn="l">
              <a:spcBef>
                <a:spcPts val="0"/>
              </a:spcBef>
              <a:spcAft>
                <a:spcPts val="1198"/>
              </a:spcAft>
              <a:buClr>
                <a:schemeClr val="dk1"/>
              </a:buClr>
              <a:buSzPts val="1800"/>
              <a:buFont typeface="Arial"/>
              <a:buNone/>
              <a:defRPr/>
            </a:pPr>
            <a:r>
              <a:rPr lang="de" sz="200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 </a:t>
            </a:r>
            <a:endParaRPr/>
          </a:p>
        </p:txBody>
      </p:sp>
      <p:pic>
        <p:nvPicPr>
          <p:cNvPr id="372557973" name="Grafik 37255797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277" y="8398"/>
            <a:ext cx="12158887" cy="6841199"/>
          </a:xfrm>
          <a:prstGeom prst="rect">
            <a:avLst/>
          </a:prstGeom>
        </p:spPr>
      </p:pic>
      <p:sp>
        <p:nvSpPr>
          <p:cNvPr id="327197512" name="Google Shape;70;p14"/>
          <p:cNvSpPr txBox="1">
            <a:spLocks noGrp="1"/>
          </p:cNvSpPr>
          <p:nvPr>
            <p:ph type="sldNum" idx="12"/>
          </p:nvPr>
        </p:nvSpPr>
        <p:spPr bwMode="auto">
          <a:xfrm>
            <a:off x="11320330" y="6241343"/>
            <a:ext cx="731598" cy="524798"/>
          </a:xfrm>
          <a:prstGeom prst="rect">
            <a:avLst/>
          </a:prstGeom>
        </p:spPr>
        <p:txBody>
          <a:bodyPr spcFirstLastPara="1" wrap="square" lIns="91422" tIns="91422" rIns="91422" bIns="91422" anchor="ctr" anchorCtr="0">
            <a:norm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2406DBBF-9DAE-3605-9A7A-9339BBC6CF0C}" type="slidenum">
              <a:rPr lang="de"/>
              <a:t>7</a:t>
            </a:fld>
            <a:endParaRPr/>
          </a:p>
        </p:txBody>
      </p:sp>
      <p:sp>
        <p:nvSpPr>
          <p:cNvPr id="1285689228" name="Freihandform: Form 1285689227"/>
          <p:cNvSpPr/>
          <p:nvPr/>
        </p:nvSpPr>
        <p:spPr bwMode="auto">
          <a:xfrm rot="15779049" flipV="1">
            <a:off x="9713038" y="4245782"/>
            <a:ext cx="547842" cy="547842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43200" y="0"/>
                </a:moveTo>
                <a:cubicBezTo>
                  <a:pt x="37309" y="981"/>
                  <a:pt x="29454" y="5890"/>
                  <a:pt x="25527" y="10800"/>
                </a:cubicBezTo>
                <a:cubicBezTo>
                  <a:pt x="20618" y="13745"/>
                  <a:pt x="16690" y="17672"/>
                  <a:pt x="13745" y="20618"/>
                </a:cubicBezTo>
                <a:cubicBezTo>
                  <a:pt x="10800" y="25527"/>
                  <a:pt x="8836" y="29454"/>
                  <a:pt x="4909" y="35345"/>
                </a:cubicBezTo>
                <a:cubicBezTo>
                  <a:pt x="3927" y="40254"/>
                  <a:pt x="1963" y="36327"/>
                  <a:pt x="0" y="31418"/>
                </a:cubicBezTo>
                <a:cubicBezTo>
                  <a:pt x="0" y="35345"/>
                  <a:pt x="2945" y="39272"/>
                  <a:pt x="6872" y="42218"/>
                </a:cubicBezTo>
                <a:cubicBezTo>
                  <a:pt x="10800" y="43200"/>
                  <a:pt x="14727" y="41236"/>
                  <a:pt x="19636" y="39272"/>
                </a:cubicBezTo>
                <a:cubicBezTo>
                  <a:pt x="23563" y="38290"/>
                  <a:pt x="19636" y="39272"/>
                  <a:pt x="14727" y="42218"/>
                </a:cubicBezTo>
                <a:cubicBezTo>
                  <a:pt x="10800" y="42218"/>
                  <a:pt x="6872" y="43200"/>
                  <a:pt x="2945" y="40254"/>
                </a:cubicBezTo>
                <a:cubicBezTo>
                  <a:pt x="981" y="36327"/>
                  <a:pt x="981" y="32399"/>
                  <a:pt x="981" y="28472"/>
                </a:cubicBezTo>
                <a:cubicBezTo>
                  <a:pt x="1963" y="32399"/>
                  <a:pt x="2945" y="36327"/>
                  <a:pt x="4909" y="40254"/>
                </a:cubicBezTo>
                <a:cubicBezTo>
                  <a:pt x="8836" y="39272"/>
                  <a:pt x="8836" y="35345"/>
                  <a:pt x="8836" y="31418"/>
                </a:cubicBezTo>
                <a:cubicBezTo>
                  <a:pt x="11781" y="26509"/>
                  <a:pt x="12763" y="22581"/>
                  <a:pt x="15709" y="19636"/>
                </a:cubicBezTo>
                <a:cubicBezTo>
                  <a:pt x="18654" y="16690"/>
                  <a:pt x="21600" y="13745"/>
                  <a:pt x="24545" y="8836"/>
                </a:cubicBezTo>
                <a:cubicBezTo>
                  <a:pt x="28472" y="5890"/>
                  <a:pt x="33381" y="2945"/>
                  <a:pt x="38290" y="1963"/>
                </a:cubicBezTo>
                <a:lnTo>
                  <a:pt x="42218" y="981"/>
                </a:lnTo>
              </a:path>
            </a:pathLst>
          </a:custGeom>
          <a:noFill/>
          <a:ln w="36000">
            <a:solidFill>
              <a:srgbClr val="FFFFFF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sz="2200"/>
          </a:p>
        </p:txBody>
      </p:sp>
      <p:sp>
        <p:nvSpPr>
          <p:cNvPr id="1336081702" name="Freihandform: Form 1336081701"/>
          <p:cNvSpPr/>
          <p:nvPr/>
        </p:nvSpPr>
        <p:spPr bwMode="auto">
          <a:xfrm rot="573931">
            <a:off x="8759730" y="3117919"/>
            <a:ext cx="547841" cy="547841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43200" y="0"/>
                </a:moveTo>
                <a:cubicBezTo>
                  <a:pt x="37309" y="981"/>
                  <a:pt x="29454" y="5890"/>
                  <a:pt x="25527" y="10800"/>
                </a:cubicBezTo>
                <a:cubicBezTo>
                  <a:pt x="20618" y="13745"/>
                  <a:pt x="16690" y="17672"/>
                  <a:pt x="13745" y="20618"/>
                </a:cubicBezTo>
                <a:cubicBezTo>
                  <a:pt x="10800" y="25527"/>
                  <a:pt x="8836" y="29454"/>
                  <a:pt x="4909" y="35345"/>
                </a:cubicBezTo>
                <a:cubicBezTo>
                  <a:pt x="3927" y="40254"/>
                  <a:pt x="1963" y="36327"/>
                  <a:pt x="0" y="31418"/>
                </a:cubicBezTo>
                <a:cubicBezTo>
                  <a:pt x="0" y="35345"/>
                  <a:pt x="2945" y="39272"/>
                  <a:pt x="6872" y="42218"/>
                </a:cubicBezTo>
                <a:cubicBezTo>
                  <a:pt x="10800" y="43200"/>
                  <a:pt x="14727" y="41236"/>
                  <a:pt x="19636" y="39272"/>
                </a:cubicBezTo>
                <a:cubicBezTo>
                  <a:pt x="23563" y="38290"/>
                  <a:pt x="19636" y="39272"/>
                  <a:pt x="14727" y="42218"/>
                </a:cubicBezTo>
                <a:cubicBezTo>
                  <a:pt x="10800" y="42218"/>
                  <a:pt x="6872" y="43200"/>
                  <a:pt x="2945" y="40254"/>
                </a:cubicBezTo>
                <a:cubicBezTo>
                  <a:pt x="981" y="36327"/>
                  <a:pt x="981" y="32399"/>
                  <a:pt x="981" y="28472"/>
                </a:cubicBezTo>
                <a:cubicBezTo>
                  <a:pt x="1963" y="32399"/>
                  <a:pt x="2945" y="36327"/>
                  <a:pt x="4909" y="40254"/>
                </a:cubicBezTo>
                <a:cubicBezTo>
                  <a:pt x="8836" y="39272"/>
                  <a:pt x="8836" y="35345"/>
                  <a:pt x="8836" y="31418"/>
                </a:cubicBezTo>
                <a:cubicBezTo>
                  <a:pt x="11781" y="26509"/>
                  <a:pt x="12763" y="22581"/>
                  <a:pt x="15709" y="19636"/>
                </a:cubicBezTo>
                <a:cubicBezTo>
                  <a:pt x="18654" y="16690"/>
                  <a:pt x="21600" y="13745"/>
                  <a:pt x="24545" y="8836"/>
                </a:cubicBezTo>
                <a:cubicBezTo>
                  <a:pt x="28472" y="5890"/>
                  <a:pt x="33381" y="2945"/>
                  <a:pt x="38290" y="1963"/>
                </a:cubicBezTo>
                <a:lnTo>
                  <a:pt x="42218" y="981"/>
                </a:lnTo>
              </a:path>
            </a:pathLst>
          </a:custGeom>
          <a:noFill/>
          <a:ln w="36000">
            <a:solidFill>
              <a:srgbClr val="FFFFFF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sz="2200"/>
          </a:p>
        </p:txBody>
      </p:sp>
      <p:sp>
        <p:nvSpPr>
          <p:cNvPr id="1765362403" name="Google Shape;61;p13"/>
          <p:cNvSpPr txBox="1"/>
          <p:nvPr/>
        </p:nvSpPr>
        <p:spPr bwMode="auto">
          <a:xfrm>
            <a:off x="9399298" y="2978128"/>
            <a:ext cx="1466787" cy="298470"/>
          </a:xfrm>
          <a:prstGeom prst="rect">
            <a:avLst/>
          </a:prstGeom>
          <a:solidFill>
            <a:srgbClr val="282828">
              <a:alpha val="43000"/>
            </a:srgbClr>
          </a:solidFill>
          <a:ln w="9525" cap="flat" cmpd="sng">
            <a:solidFill>
              <a:srgbClr val="2828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Overflow="overflow" horzOverflow="overflow" vert="horz" wrap="square" lIns="91422" tIns="72000" rIns="91422" bIns="91422" numCol="1" spcCol="0" rtlCol="0" fromWordArt="0" anchor="ctr" anchorCtr="0" forceAA="0" compatLnSpc="0">
            <a:noAutofit/>
          </a:bodyPr>
          <a:lstStyle/>
          <a:p>
            <a:pPr>
              <a:defRPr/>
            </a:pPr>
            <a:endParaRPr sz="2200"/>
          </a:p>
        </p:txBody>
      </p:sp>
      <p:sp>
        <p:nvSpPr>
          <p:cNvPr id="1251940739" name="Google Shape;403;p23"/>
          <p:cNvSpPr txBox="1"/>
          <p:nvPr/>
        </p:nvSpPr>
        <p:spPr bwMode="auto">
          <a:xfrm>
            <a:off x="9190470" y="2903445"/>
            <a:ext cx="1694665" cy="466300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22" tIns="91422" rIns="91422" bIns="91422" numCol="1" spcCol="0" rtlCol="0" fromWordArt="0" anchor="t" anchorCtr="0" forceAA="0" compatLnSpc="0">
            <a:normAutofit fontScale="92500" lnSpcReduction="20000"/>
          </a:bodyPr>
          <a:lstStyle/>
          <a:p>
            <a:pPr marL="139698" marR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None/>
              <a:defRPr/>
            </a:pPr>
            <a:r>
              <a:rPr lang="de-DE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Urheber/-in</a:t>
            </a:r>
            <a:endParaRPr sz="1800" b="1">
              <a:latin typeface="Open Sans"/>
              <a:cs typeface="Open Sans"/>
            </a:endParaRPr>
          </a:p>
        </p:txBody>
      </p:sp>
      <p:sp>
        <p:nvSpPr>
          <p:cNvPr id="160641145" name="Google Shape;61;p13"/>
          <p:cNvSpPr txBox="1"/>
          <p:nvPr/>
        </p:nvSpPr>
        <p:spPr bwMode="auto">
          <a:xfrm>
            <a:off x="9171420" y="3821853"/>
            <a:ext cx="2335753" cy="347607"/>
          </a:xfrm>
          <a:prstGeom prst="rect">
            <a:avLst/>
          </a:prstGeom>
          <a:solidFill>
            <a:srgbClr val="282828">
              <a:alpha val="43000"/>
            </a:srgbClr>
          </a:solidFill>
          <a:ln w="9525" cap="flat" cmpd="sng">
            <a:solidFill>
              <a:srgbClr val="2828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Overflow="overflow" horzOverflow="overflow" vert="horz" wrap="square" lIns="91422" tIns="72000" rIns="91422" bIns="91422" numCol="1" spcCol="0" rtlCol="0" fromWordArt="0" anchor="ctr" anchorCtr="0" forceAA="0" compatLnSpc="0">
            <a:noAutofit/>
          </a:bodyPr>
          <a:lstStyle/>
          <a:p>
            <a:pPr>
              <a:defRPr/>
            </a:pPr>
            <a:endParaRPr sz="2200"/>
          </a:p>
        </p:txBody>
      </p:sp>
      <p:sp>
        <p:nvSpPr>
          <p:cNvPr id="496449185" name="Google Shape;403;p23"/>
          <p:cNvSpPr txBox="1"/>
          <p:nvPr/>
        </p:nvSpPr>
        <p:spPr bwMode="auto">
          <a:xfrm>
            <a:off x="8933713" y="3784254"/>
            <a:ext cx="2679045" cy="459435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22" tIns="91422" rIns="91422" bIns="91422" numCol="1" spcCol="0" rtlCol="0" fromWordArt="0" anchor="t" anchorCtr="0" forceAA="0" compatLnSpc="0">
            <a:normAutofit fontScale="85000" lnSpcReduction="10000"/>
          </a:bodyPr>
          <a:lstStyle/>
          <a:p>
            <a:pPr marL="139698" marR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None/>
              <a:defRPr/>
            </a:pPr>
            <a:r>
              <a:rPr lang="de-DE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Bildungsressourcen</a:t>
            </a:r>
            <a:endParaRPr sz="2200" b="1">
              <a:latin typeface="Open Sans"/>
              <a:cs typeface="Open Sans"/>
            </a:endParaRPr>
          </a:p>
        </p:txBody>
      </p:sp>
      <p:sp>
        <p:nvSpPr>
          <p:cNvPr id="1639838850" name="Freihandform: Form 1639838849"/>
          <p:cNvSpPr/>
          <p:nvPr/>
        </p:nvSpPr>
        <p:spPr bwMode="auto">
          <a:xfrm rot="20999476">
            <a:off x="6838077" y="2853150"/>
            <a:ext cx="547841" cy="547841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43200" y="0"/>
                </a:moveTo>
                <a:cubicBezTo>
                  <a:pt x="37309" y="981"/>
                  <a:pt x="29454" y="5890"/>
                  <a:pt x="25527" y="10800"/>
                </a:cubicBezTo>
                <a:cubicBezTo>
                  <a:pt x="20618" y="13745"/>
                  <a:pt x="16690" y="17672"/>
                  <a:pt x="13745" y="20618"/>
                </a:cubicBezTo>
                <a:cubicBezTo>
                  <a:pt x="10800" y="25527"/>
                  <a:pt x="8836" y="29454"/>
                  <a:pt x="4909" y="35345"/>
                </a:cubicBezTo>
                <a:cubicBezTo>
                  <a:pt x="3927" y="40254"/>
                  <a:pt x="1963" y="36327"/>
                  <a:pt x="0" y="31418"/>
                </a:cubicBezTo>
                <a:cubicBezTo>
                  <a:pt x="0" y="35345"/>
                  <a:pt x="2945" y="39272"/>
                  <a:pt x="6872" y="42218"/>
                </a:cubicBezTo>
                <a:cubicBezTo>
                  <a:pt x="10800" y="43200"/>
                  <a:pt x="14727" y="41236"/>
                  <a:pt x="19636" y="39272"/>
                </a:cubicBezTo>
                <a:cubicBezTo>
                  <a:pt x="23563" y="38290"/>
                  <a:pt x="19636" y="39272"/>
                  <a:pt x="14727" y="42218"/>
                </a:cubicBezTo>
                <a:cubicBezTo>
                  <a:pt x="10800" y="42218"/>
                  <a:pt x="6872" y="43200"/>
                  <a:pt x="2945" y="40254"/>
                </a:cubicBezTo>
                <a:cubicBezTo>
                  <a:pt x="981" y="36327"/>
                  <a:pt x="981" y="32399"/>
                  <a:pt x="981" y="28472"/>
                </a:cubicBezTo>
                <a:cubicBezTo>
                  <a:pt x="1963" y="32399"/>
                  <a:pt x="2945" y="36327"/>
                  <a:pt x="4909" y="40254"/>
                </a:cubicBezTo>
                <a:cubicBezTo>
                  <a:pt x="8836" y="39272"/>
                  <a:pt x="8836" y="35345"/>
                  <a:pt x="8836" y="31418"/>
                </a:cubicBezTo>
                <a:cubicBezTo>
                  <a:pt x="11781" y="26509"/>
                  <a:pt x="12763" y="22581"/>
                  <a:pt x="15709" y="19636"/>
                </a:cubicBezTo>
                <a:cubicBezTo>
                  <a:pt x="18654" y="16690"/>
                  <a:pt x="21600" y="13745"/>
                  <a:pt x="24545" y="8836"/>
                </a:cubicBezTo>
                <a:cubicBezTo>
                  <a:pt x="28472" y="5890"/>
                  <a:pt x="33381" y="2945"/>
                  <a:pt x="38290" y="1963"/>
                </a:cubicBezTo>
                <a:lnTo>
                  <a:pt x="42218" y="981"/>
                </a:lnTo>
              </a:path>
            </a:pathLst>
          </a:custGeom>
          <a:noFill/>
          <a:ln w="36000">
            <a:solidFill>
              <a:srgbClr val="FFFFFF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sz="2200"/>
          </a:p>
        </p:txBody>
      </p:sp>
      <p:sp>
        <p:nvSpPr>
          <p:cNvPr id="1809856194" name="Google Shape;61;p13"/>
          <p:cNvSpPr txBox="1"/>
          <p:nvPr/>
        </p:nvSpPr>
        <p:spPr bwMode="auto">
          <a:xfrm>
            <a:off x="7429356" y="2503681"/>
            <a:ext cx="1742064" cy="385403"/>
          </a:xfrm>
          <a:prstGeom prst="rect">
            <a:avLst/>
          </a:prstGeom>
          <a:solidFill>
            <a:srgbClr val="282828">
              <a:alpha val="43000"/>
            </a:srgbClr>
          </a:solidFill>
          <a:ln w="9525" cap="flat" cmpd="sng">
            <a:solidFill>
              <a:srgbClr val="2828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Overflow="overflow" horzOverflow="overflow" vert="horz" wrap="square" lIns="91422" tIns="72000" rIns="91422" bIns="91422" numCol="1" spcCol="0" rtlCol="0" fromWordArt="0" anchor="ctr" anchorCtr="0" forceAA="0" compatLnSpc="0">
            <a:noAutofit/>
          </a:bodyPr>
          <a:lstStyle/>
          <a:p>
            <a:pPr>
              <a:defRPr/>
            </a:pPr>
            <a:endParaRPr sz="2200"/>
          </a:p>
        </p:txBody>
      </p:sp>
      <p:sp>
        <p:nvSpPr>
          <p:cNvPr id="361592324" name="Google Shape;403;p23"/>
          <p:cNvSpPr txBox="1"/>
          <p:nvPr/>
        </p:nvSpPr>
        <p:spPr bwMode="auto">
          <a:xfrm>
            <a:off x="7226174" y="2474048"/>
            <a:ext cx="1984443" cy="504079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22" tIns="91422" rIns="91422" bIns="91422" numCol="1" spcCol="0" rtlCol="0" fromWordArt="0" anchor="t" anchorCtr="0" forceAA="0" compatLnSpc="0">
            <a:normAutofit fontScale="92500" lnSpcReduction="10000"/>
          </a:bodyPr>
          <a:lstStyle/>
          <a:p>
            <a:pPr marL="139698" marR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None/>
              <a:defRPr/>
            </a:pPr>
            <a:r>
              <a:rPr lang="de-DE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Nachnutzung</a:t>
            </a:r>
            <a:endParaRPr sz="2200" b="1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5204457" name="Google Shape;68;p14"/>
          <p:cNvSpPr txBox="1">
            <a:spLocks noGrp="1"/>
          </p:cNvSpPr>
          <p:nvPr>
            <p:ph type="title"/>
          </p:nvPr>
        </p:nvSpPr>
        <p:spPr bwMode="auto">
          <a:xfrm>
            <a:off x="98095" y="326664"/>
            <a:ext cx="11360798" cy="763598"/>
          </a:xfrm>
          <a:prstGeom prst="rect">
            <a:avLst/>
          </a:prstGeom>
        </p:spPr>
        <p:txBody>
          <a:bodyPr spcFirstLastPara="1" vertOverflow="overflow" horzOverflow="overflow" vert="horz" wrap="square" lIns="91422" tIns="91422" rIns="91422" bIns="91422" numCol="1" spcCol="0" rtlCol="0" fromWordArt="0" anchor="t" anchorCtr="0" forceAA="0" compatLnSpc="0">
            <a:norm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" sz="2800" b="1">
                <a:ln w="12699">
                  <a:solidFill>
                    <a:schemeClr val="accent6">
                      <a:lumMod val="10000"/>
                      <a:alpha val="24999"/>
                    </a:schemeClr>
                  </a:solidFill>
                  <a:prstDash val="solid"/>
                </a:ln>
                <a:latin typeface="Open Sans"/>
                <a:ea typeface="Open Sans"/>
                <a:cs typeface="Open Sans"/>
              </a:rPr>
              <a:t>Perspektiven auf Bildungsressourcen</a:t>
            </a:r>
            <a:endParaRPr sz="2800" b="1">
              <a:ln w="12699">
                <a:solidFill>
                  <a:schemeClr val="accent6">
                    <a:lumMod val="10000"/>
                    <a:alpha val="24999"/>
                  </a:schemeClr>
                </a:solidFill>
                <a:prstDash val="solid"/>
              </a:ln>
              <a:latin typeface="Open Sans"/>
              <a:cs typeface="Open Sans"/>
            </a:endParaRPr>
          </a:p>
        </p:txBody>
      </p:sp>
      <p:sp>
        <p:nvSpPr>
          <p:cNvPr id="658816208" name="Google Shape;69;p14"/>
          <p:cNvSpPr txBox="1">
            <a:spLocks noGrp="1"/>
          </p:cNvSpPr>
          <p:nvPr>
            <p:ph type="body" idx="1"/>
          </p:nvPr>
        </p:nvSpPr>
        <p:spPr bwMode="auto">
          <a:xfrm>
            <a:off x="348753" y="974125"/>
            <a:ext cx="11360797" cy="246478"/>
          </a:xfrm>
          <a:prstGeom prst="rect">
            <a:avLst/>
          </a:prstGeom>
        </p:spPr>
        <p:txBody>
          <a:bodyPr spcFirstLastPara="1" vertOverflow="overflow" horzOverflow="overflow" vert="horz" wrap="square" lIns="91422" tIns="91422" rIns="91422" bIns="91422" numCol="1" spcCol="0" rtlCol="0" fromWordArt="0" anchor="t" anchorCtr="0" forceAA="0" compatLnSpc="0">
            <a:normAutofit fontScale="25000" lnSpcReduction="15000"/>
          </a:bodyPr>
          <a:lstStyle/>
          <a:p>
            <a:pPr marL="114298" lvl="0" indent="0" algn="l">
              <a:spcBef>
                <a:spcPts val="0"/>
              </a:spcBef>
              <a:spcAft>
                <a:spcPts val="1198"/>
              </a:spcAft>
              <a:buClr>
                <a:schemeClr val="dk1"/>
              </a:buClr>
              <a:buSzPts val="1800"/>
              <a:buFont typeface="Arial"/>
              <a:buNone/>
              <a:defRPr/>
            </a:pPr>
            <a:r>
              <a:rPr lang="de" sz="200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 </a:t>
            </a:r>
            <a:endParaRPr/>
          </a:p>
        </p:txBody>
      </p:sp>
      <p:sp>
        <p:nvSpPr>
          <p:cNvPr id="966806033" name="Google Shape;70;p14"/>
          <p:cNvSpPr txBox="1">
            <a:spLocks noGrp="1"/>
          </p:cNvSpPr>
          <p:nvPr>
            <p:ph type="sldNum" idx="12"/>
          </p:nvPr>
        </p:nvSpPr>
        <p:spPr bwMode="auto">
          <a:xfrm>
            <a:off x="11320330" y="6241343"/>
            <a:ext cx="731598" cy="524798"/>
          </a:xfrm>
          <a:prstGeom prst="rect">
            <a:avLst/>
          </a:prstGeom>
        </p:spPr>
        <p:txBody>
          <a:bodyPr spcFirstLastPara="1" wrap="square" lIns="91422" tIns="91422" rIns="91422" bIns="91422" anchor="ctr" anchorCtr="0">
            <a:norm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59580EF2-B38C-C6CC-58AC-24B293B800AA}" type="slidenum">
              <a:rPr lang="de"/>
              <a:t>8</a:t>
            </a:fld>
            <a:endParaRPr/>
          </a:p>
        </p:txBody>
      </p:sp>
      <p:sp>
        <p:nvSpPr>
          <p:cNvPr id="1769284345" name="Rechteck 1769284344"/>
          <p:cNvSpPr/>
          <p:nvPr/>
        </p:nvSpPr>
        <p:spPr bwMode="auto">
          <a:xfrm>
            <a:off x="7199694" y="1978241"/>
            <a:ext cx="4708613" cy="910065"/>
          </a:xfrm>
          <a:prstGeom prst="rect">
            <a:avLst/>
          </a:prstGeom>
          <a:solidFill>
            <a:srgbClr val="5DBAC1">
              <a:alpha val="35000"/>
            </a:srgbClr>
          </a:solidFill>
          <a:ln w="6349" cap="flat" cmpd="sng" algn="ctr">
            <a:solidFill>
              <a:schemeClr val="accent4">
                <a:lumMod val="20000"/>
                <a:lumOff val="80000"/>
                <a:alpha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r">
              <a:defRPr/>
            </a:pPr>
            <a:r>
              <a:rPr lang="en-US" sz="1800" b="1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Lernende </a:t>
            </a:r>
            <a:br>
              <a:rPr lang="en-US" sz="18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r>
              <a:rPr lang="en-US" sz="14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verschiedener Bildungsstufen, </a:t>
            </a:r>
            <a:br>
              <a:rPr lang="en-US" sz="14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r>
              <a:rPr lang="en-US" sz="14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z. B. Studierende</a:t>
            </a:r>
            <a:endParaRPr sz="1600">
              <a:solidFill>
                <a:schemeClr val="tx1"/>
              </a:solidFill>
              <a:latin typeface="Open Sans"/>
              <a:cs typeface="Open Sans"/>
            </a:endParaRPr>
          </a:p>
        </p:txBody>
      </p:sp>
      <p:sp>
        <p:nvSpPr>
          <p:cNvPr id="2074358344" name="Rechteck 2074358343"/>
          <p:cNvSpPr/>
          <p:nvPr/>
        </p:nvSpPr>
        <p:spPr bwMode="auto">
          <a:xfrm>
            <a:off x="2709895" y="1978241"/>
            <a:ext cx="2775302" cy="910065"/>
          </a:xfrm>
          <a:prstGeom prst="rect">
            <a:avLst/>
          </a:prstGeom>
          <a:solidFill>
            <a:srgbClr val="5FB9C1">
              <a:alpha val="35000"/>
            </a:srgbClr>
          </a:solidFill>
          <a:ln w="6349" cap="flat" cmpd="sng" algn="ctr">
            <a:solidFill>
              <a:schemeClr val="accent4">
                <a:lumMod val="20000"/>
                <a:lumOff val="80000"/>
                <a:alpha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l">
              <a:defRPr/>
            </a:pPr>
            <a:r>
              <a:rPr lang="en-US" sz="1800" b="1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Lehrende</a:t>
            </a:r>
            <a:br>
              <a:rPr lang="en-US" sz="18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r>
              <a:rPr lang="en-US" sz="14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z. B. Dozierende, </a:t>
            </a:r>
            <a:br>
              <a:rPr lang="en-US" sz="14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r>
              <a:rPr lang="en-US" sz="14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Tutoriumsbegleitungen</a:t>
            </a:r>
            <a:endParaRPr sz="1800">
              <a:solidFill>
                <a:schemeClr val="tx1"/>
              </a:solidFill>
              <a:latin typeface="Open Sans"/>
              <a:cs typeface="Open Sans"/>
            </a:endParaRPr>
          </a:p>
        </p:txBody>
      </p:sp>
      <p:sp>
        <p:nvSpPr>
          <p:cNvPr id="718187538" name="Rechteck 718187537"/>
          <p:cNvSpPr/>
          <p:nvPr/>
        </p:nvSpPr>
        <p:spPr bwMode="auto">
          <a:xfrm>
            <a:off x="1083070" y="3857884"/>
            <a:ext cx="4387881" cy="677453"/>
          </a:xfrm>
          <a:prstGeom prst="rect">
            <a:avLst/>
          </a:prstGeom>
          <a:solidFill>
            <a:srgbClr val="5DBAC1">
              <a:alpha val="35000"/>
            </a:srgbClr>
          </a:solidFill>
          <a:ln w="6349" cap="flat" cmpd="sng" algn="ctr">
            <a:solidFill>
              <a:schemeClr val="accent4">
                <a:lumMod val="20000"/>
                <a:lumOff val="80000"/>
                <a:alpha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l">
              <a:defRPr/>
            </a:pPr>
            <a:r>
              <a:rPr lang="en-US" sz="1800" b="1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Portalbetreibende</a:t>
            </a:r>
            <a:br>
              <a:rPr lang="en-US" sz="18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r>
              <a:rPr lang="en-US" sz="14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z. B. Repositorien, Referatorien, LMS, LRS</a:t>
            </a:r>
            <a:endParaRPr sz="1600">
              <a:solidFill>
                <a:schemeClr val="tx1"/>
              </a:solidFill>
              <a:latin typeface="Open Sans"/>
              <a:cs typeface="Open Sans"/>
            </a:endParaRPr>
          </a:p>
        </p:txBody>
      </p:sp>
      <p:sp>
        <p:nvSpPr>
          <p:cNvPr id="588063510" name="Rechteck 588063509"/>
          <p:cNvSpPr/>
          <p:nvPr/>
        </p:nvSpPr>
        <p:spPr bwMode="auto">
          <a:xfrm>
            <a:off x="1548402" y="3074999"/>
            <a:ext cx="3982445" cy="569514"/>
          </a:xfrm>
          <a:prstGeom prst="rect">
            <a:avLst/>
          </a:prstGeom>
          <a:solidFill>
            <a:srgbClr val="5DBAC1">
              <a:alpha val="35000"/>
            </a:srgbClr>
          </a:solidFill>
          <a:ln w="6349" cap="flat" cmpd="sng" algn="ctr">
            <a:solidFill>
              <a:schemeClr val="accent4">
                <a:lumMod val="20000"/>
                <a:lumOff val="80000"/>
                <a:alpha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l">
              <a:defRPr/>
            </a:pPr>
            <a:r>
              <a:rPr lang="en-US" sz="1800" b="1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Ressourcenentwickelnde</a:t>
            </a:r>
            <a:br>
              <a:rPr lang="en-US" sz="18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r>
              <a:rPr lang="en-US" sz="14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z. B. OER</a:t>
            </a:r>
            <a:endParaRPr sz="1800">
              <a:solidFill>
                <a:schemeClr val="tx1"/>
              </a:solidFill>
              <a:latin typeface="Open Sans"/>
              <a:cs typeface="Open Sans"/>
            </a:endParaRPr>
          </a:p>
        </p:txBody>
      </p:sp>
      <p:sp>
        <p:nvSpPr>
          <p:cNvPr id="1606956798" name="Rechteck 1606956797"/>
          <p:cNvSpPr/>
          <p:nvPr/>
        </p:nvSpPr>
        <p:spPr bwMode="auto">
          <a:xfrm>
            <a:off x="8106506" y="3090762"/>
            <a:ext cx="2698383" cy="547526"/>
          </a:xfrm>
          <a:prstGeom prst="rect">
            <a:avLst/>
          </a:prstGeom>
          <a:solidFill>
            <a:srgbClr val="5DB8C0">
              <a:alpha val="35000"/>
            </a:srgbClr>
          </a:solidFill>
          <a:ln w="6349" cap="flat" cmpd="sng" algn="ctr">
            <a:solidFill>
              <a:schemeClr val="accent4">
                <a:lumMod val="20000"/>
                <a:lumOff val="80000"/>
                <a:alpha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r">
              <a:defRPr/>
            </a:pPr>
            <a:r>
              <a:rPr lang="en-US" sz="1800" b="1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Forschende</a:t>
            </a:r>
            <a:br>
              <a:rPr lang="en-US" sz="14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r>
              <a:rPr lang="en-US" sz="14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z. B. Hochschulen</a:t>
            </a:r>
            <a:endParaRPr sz="1400">
              <a:solidFill>
                <a:schemeClr val="tx1"/>
              </a:solidFill>
              <a:latin typeface="Open Sans"/>
              <a:cs typeface="Open Sans"/>
            </a:endParaRPr>
          </a:p>
        </p:txBody>
      </p:sp>
      <p:sp>
        <p:nvSpPr>
          <p:cNvPr id="1296860006" name="Rechteck 1296860005"/>
          <p:cNvSpPr/>
          <p:nvPr/>
        </p:nvSpPr>
        <p:spPr bwMode="auto">
          <a:xfrm>
            <a:off x="8473093" y="3791043"/>
            <a:ext cx="1366489" cy="677453"/>
          </a:xfrm>
          <a:prstGeom prst="rect">
            <a:avLst/>
          </a:prstGeom>
          <a:solidFill>
            <a:srgbClr val="5DB8C0">
              <a:alpha val="35000"/>
            </a:srgbClr>
          </a:solidFill>
          <a:ln w="6349" cap="flat" cmpd="sng" algn="ctr">
            <a:solidFill>
              <a:schemeClr val="accent4">
                <a:lumMod val="20000"/>
                <a:lumOff val="80000"/>
                <a:alpha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r">
              <a:defRPr/>
            </a:pPr>
            <a:r>
              <a:rPr lang="en-US" sz="1800" b="1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...</a:t>
            </a:r>
            <a:endParaRPr sz="1400">
              <a:solidFill>
                <a:schemeClr val="tx1"/>
              </a:solidFill>
              <a:latin typeface="Open Sans"/>
              <a:cs typeface="Open Sans"/>
            </a:endParaRPr>
          </a:p>
        </p:txBody>
      </p:sp>
      <p:pic>
        <p:nvPicPr>
          <p:cNvPr id="1712754155" name="Grafik 1712754154"/>
          <p:cNvPicPr>
            <a:picLocks noChangeAspect="1"/>
          </p:cNvPicPr>
          <p:nvPr/>
        </p:nvPicPr>
        <p:blipFill>
          <a:blip r:embed="rId3"/>
          <a:srcRect t="2430"/>
          <a:stretch/>
        </p:blipFill>
        <p:spPr bwMode="auto">
          <a:xfrm>
            <a:off x="5380308" y="1589169"/>
            <a:ext cx="3260934" cy="3181673"/>
          </a:xfrm>
          <a:prstGeom prst="flowChartAlternateProcess">
            <a:avLst/>
          </a:prstGeom>
          <a:ln w="6349">
            <a:solidFill>
              <a:schemeClr val="accent4">
                <a:lumMod val="20000"/>
                <a:lumOff val="80000"/>
              </a:schemeClr>
            </a:solidFill>
            <a:prstDash val="solid"/>
          </a:ln>
        </p:spPr>
      </p:pic>
      <p:sp>
        <p:nvSpPr>
          <p:cNvPr id="618453968" name="Textfeld 618453967"/>
          <p:cNvSpPr txBox="1"/>
          <p:nvPr/>
        </p:nvSpPr>
        <p:spPr bwMode="auto">
          <a:xfrm>
            <a:off x="1974992" y="5361005"/>
            <a:ext cx="9228396" cy="747116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marL="239820" indent="-239820">
              <a:lnSpc>
                <a:spcPct val="114999"/>
              </a:lnSpc>
              <a:buFont typeface="Arial"/>
              <a:buChar char="•"/>
              <a:defRPr/>
            </a:pPr>
            <a:r>
              <a:rPr sz="2000" b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Metadaten-gestützte </a:t>
            </a:r>
            <a:r>
              <a:rPr sz="2000" b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(didaktische)</a:t>
            </a:r>
            <a:r>
              <a:rPr sz="2000" b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Entscheidungsprozesse</a:t>
            </a:r>
            <a:endParaRPr/>
          </a:p>
          <a:p>
            <a:pPr marL="239820" indent="-239820">
              <a:buFont typeface="Arial"/>
              <a:buChar char="•"/>
              <a:defRPr/>
            </a:pPr>
            <a:r>
              <a:rPr sz="2000" b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Nutzbarmachung von Metadaten für </a:t>
            </a:r>
            <a:r>
              <a:rPr sz="2000" b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verschiedene </a:t>
            </a:r>
            <a:r>
              <a:rPr sz="2000" b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Nutzungsszenarien</a:t>
            </a:r>
            <a:endParaRPr/>
          </a:p>
        </p:txBody>
      </p:sp>
      <p:sp>
        <p:nvSpPr>
          <p:cNvPr id="518315347" name="Flussdiagramm: Alternativer Prozess 518315346"/>
          <p:cNvSpPr/>
          <p:nvPr/>
        </p:nvSpPr>
        <p:spPr bwMode="auto">
          <a:xfrm>
            <a:off x="439769" y="1176738"/>
            <a:ext cx="1396999" cy="1381124"/>
          </a:xfrm>
          <a:prstGeom prst="flowChartAlternateProcess">
            <a:avLst/>
          </a:prstGeom>
          <a:solidFill>
            <a:schemeClr val="bg1">
              <a:lumMod val="50000"/>
              <a:alpha val="30000"/>
            </a:schemeClr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3433083" name="Textfeld 1213433082"/>
          <p:cNvSpPr txBox="1"/>
          <p:nvPr/>
        </p:nvSpPr>
        <p:spPr bwMode="auto">
          <a:xfrm>
            <a:off x="651209" y="1661258"/>
            <a:ext cx="1022528" cy="7928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en-US" sz="4600" b="0" i="0" u="none" strike="noStrike" cap="none" spc="0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👥</a:t>
            </a:r>
            <a:endParaRPr sz="2800">
              <a:solidFill>
                <a:schemeClr val="accent5"/>
              </a:solidFill>
              <a:latin typeface="Open Sans"/>
              <a:cs typeface="Open Sans"/>
            </a:endParaRPr>
          </a:p>
        </p:txBody>
      </p:sp>
      <p:sp>
        <p:nvSpPr>
          <p:cNvPr id="1438635474" name="Textfeld 1438635473"/>
          <p:cNvSpPr txBox="1"/>
          <p:nvPr/>
        </p:nvSpPr>
        <p:spPr bwMode="auto">
          <a:xfrm>
            <a:off x="527847" y="1263999"/>
            <a:ext cx="1209019" cy="39659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de" sz="2000" b="1" i="0" u="none" strike="noStrike" cap="none" spc="0">
                <a:ln w="12699">
                  <a:solidFill>
                    <a:schemeClr val="accent6">
                      <a:lumMod val="10000"/>
                      <a:alpha val="24999"/>
                    </a:schemeClr>
                  </a:solidFill>
                  <a:prstDash val="solid"/>
                </a:ln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Akteure</a:t>
            </a:r>
            <a:endParaRPr>
              <a:solidFill>
                <a:schemeClr val="tx1"/>
              </a:solidFill>
              <a:latin typeface="Open Sans"/>
              <a:cs typeface="Open Sans"/>
            </a:endParaRPr>
          </a:p>
        </p:txBody>
      </p:sp>
      <p:sp>
        <p:nvSpPr>
          <p:cNvPr id="1821233499" name="Flussdiagramm: Alternativer Prozess 1821233498"/>
          <p:cNvSpPr/>
          <p:nvPr/>
        </p:nvSpPr>
        <p:spPr bwMode="auto">
          <a:xfrm>
            <a:off x="433857" y="5069034"/>
            <a:ext cx="1396999" cy="1331057"/>
          </a:xfrm>
          <a:prstGeom prst="flowChartAlternateProcess">
            <a:avLst/>
          </a:prstGeom>
          <a:solidFill>
            <a:schemeClr val="bg1">
              <a:lumMod val="50000"/>
              <a:alpha val="30000"/>
            </a:schemeClr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0873067" name="Textfeld 420873066"/>
          <p:cNvSpPr txBox="1"/>
          <p:nvPr/>
        </p:nvSpPr>
        <p:spPr bwMode="auto">
          <a:xfrm>
            <a:off x="682959" y="5468211"/>
            <a:ext cx="892020" cy="1006200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en-US" sz="6000" b="0" i="0" u="none" strike="noStrike" cap="none" spc="0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🏆</a:t>
            </a:r>
            <a:endParaRPr sz="2600">
              <a:solidFill>
                <a:schemeClr val="accent5"/>
              </a:solidFill>
              <a:latin typeface="Open Sans"/>
              <a:cs typeface="Open Sans"/>
            </a:endParaRPr>
          </a:p>
        </p:txBody>
      </p:sp>
      <p:sp>
        <p:nvSpPr>
          <p:cNvPr id="192649290" name="Textfeld 192649289"/>
          <p:cNvSpPr txBox="1"/>
          <p:nvPr/>
        </p:nvSpPr>
        <p:spPr bwMode="auto">
          <a:xfrm>
            <a:off x="754564" y="5180159"/>
            <a:ext cx="785850" cy="39659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000" b="1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Ziele</a:t>
            </a:r>
            <a:endParaRPr>
              <a:solidFill>
                <a:schemeClr val="tx1"/>
              </a:solidFill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45331704" name="Grafik 184533170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01106" y="1248681"/>
            <a:ext cx="7061763" cy="4992658"/>
          </a:xfrm>
          <a:prstGeom prst="rect">
            <a:avLst/>
          </a:prstGeom>
        </p:spPr>
      </p:pic>
      <p:sp>
        <p:nvSpPr>
          <p:cNvPr id="981913593" name="Google Shape;68;p14"/>
          <p:cNvSpPr txBox="1">
            <a:spLocks noGrp="1"/>
          </p:cNvSpPr>
          <p:nvPr>
            <p:ph type="title"/>
          </p:nvPr>
        </p:nvSpPr>
        <p:spPr bwMode="auto">
          <a:xfrm>
            <a:off x="119263" y="319609"/>
            <a:ext cx="11360797" cy="763596"/>
          </a:xfrm>
          <a:prstGeom prst="rect">
            <a:avLst/>
          </a:prstGeom>
        </p:spPr>
        <p:txBody>
          <a:bodyPr spcFirstLastPara="1" vertOverflow="overflow" horzOverflow="overflow" vert="horz" wrap="square" lIns="91422" tIns="91422" rIns="91422" bIns="91422" numCol="1" spcCol="0" rtlCol="0" fromWordArt="0" anchor="t" anchorCtr="0" forceAA="0" compatLnSpc="0">
            <a:norm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" sz="2800" b="1">
                <a:ln w="12699">
                  <a:solidFill>
                    <a:schemeClr val="accent1">
                      <a:lumMod val="50000"/>
                      <a:alpha val="24999"/>
                    </a:schemeClr>
                  </a:solidFill>
                  <a:prstDash val="solid"/>
                </a:ln>
                <a:latin typeface="Open Sans"/>
                <a:ea typeface="Open Sans"/>
                <a:cs typeface="Open Sans"/>
              </a:rPr>
              <a:t>Nutzungsszenarien </a:t>
            </a:r>
            <a:r>
              <a:rPr lang="de" sz="2600">
                <a:ln w="12699">
                  <a:solidFill>
                    <a:schemeClr val="accent1">
                      <a:lumMod val="50000"/>
                      <a:alpha val="24999"/>
                    </a:schemeClr>
                  </a:solidFill>
                  <a:prstDash val="solid"/>
                </a:ln>
                <a:latin typeface="Open Sans"/>
                <a:ea typeface="Open Sans"/>
                <a:cs typeface="Open Sans"/>
              </a:rPr>
              <a:t>entlang der 5V-Freiheiten</a:t>
            </a:r>
            <a:endParaRPr sz="2600">
              <a:ln w="12699">
                <a:solidFill>
                  <a:schemeClr val="accent1">
                    <a:lumMod val="50000"/>
                    <a:alpha val="24999"/>
                  </a:schemeClr>
                </a:solidFill>
                <a:prstDash val="solid"/>
              </a:ln>
              <a:latin typeface="Open Sans"/>
              <a:cs typeface="Open Sans"/>
            </a:endParaRPr>
          </a:p>
        </p:txBody>
      </p:sp>
      <p:sp>
        <p:nvSpPr>
          <p:cNvPr id="1992557457" name="Google Shape;70;p14"/>
          <p:cNvSpPr txBox="1">
            <a:spLocks noGrp="1"/>
          </p:cNvSpPr>
          <p:nvPr>
            <p:ph type="sldNum" idx="12"/>
          </p:nvPr>
        </p:nvSpPr>
        <p:spPr bwMode="auto">
          <a:xfrm>
            <a:off x="11320330" y="6241343"/>
            <a:ext cx="731597" cy="524797"/>
          </a:xfrm>
          <a:prstGeom prst="rect">
            <a:avLst/>
          </a:prstGeom>
        </p:spPr>
        <p:txBody>
          <a:bodyPr spcFirstLastPara="1" wrap="square" lIns="91422" tIns="91422" rIns="91422" bIns="91422" anchor="ctr" anchorCtr="0">
            <a:norm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12C1F903-3A97-489A-D0A4-62430CACE64D}" type="slidenum">
              <a:rPr lang="de"/>
              <a:t>9</a:t>
            </a:fld>
            <a:endParaRPr/>
          </a:p>
        </p:txBody>
      </p:sp>
      <p:sp>
        <p:nvSpPr>
          <p:cNvPr id="2045756306" name="Rechteck 2045756305"/>
          <p:cNvSpPr/>
          <p:nvPr/>
        </p:nvSpPr>
        <p:spPr bwMode="auto">
          <a:xfrm>
            <a:off x="7732746" y="3232726"/>
            <a:ext cx="3746329" cy="3008615"/>
          </a:xfrm>
          <a:prstGeom prst="rect">
            <a:avLst/>
          </a:prstGeom>
          <a:solidFill>
            <a:srgbClr val="FFF9B5">
              <a:alpha val="87999"/>
            </a:srgbClr>
          </a:solidFill>
          <a:ln w="25400" cap="flat" cmpd="sng" algn="ctr">
            <a:solidFill>
              <a:srgbClr val="B387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lang="en-US" sz="1800" b="1" i="0" u="none" strike="noStrike" cap="none" spc="0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OER durchlaufen </a:t>
            </a:r>
            <a:r>
              <a:rPr lang="en-US" sz="1800" b="0" i="0" u="none" strike="noStrike" cap="none" spc="0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aufgrund der Freiheiten weitere </a:t>
            </a:r>
            <a:r>
              <a:rPr lang="en-US" sz="1800" b="1" i="0" u="none" strike="noStrike" cap="none" spc="0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Entwicklungszyklen </a:t>
            </a:r>
            <a:r>
              <a:rPr lang="en-US" sz="1800" b="0" i="0" u="none" strike="noStrike" cap="none" spc="0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über die Erstellung hinaus, bspw. </a:t>
            </a:r>
            <a:br>
              <a:rPr lang="en-US" sz="1800" b="0" i="0" u="none" strike="noStrike" cap="none" spc="0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</a:br>
            <a:r>
              <a:rPr lang="en-US" sz="1800" b="1" i="0" u="none" strike="noStrike" cap="none" spc="0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durch Anpassungs- und Verteilungsprozesse </a:t>
            </a:r>
            <a:r>
              <a:rPr lang="en-US" sz="1800" b="0" i="0" u="none" strike="noStrike" cap="none" spc="0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(Verbesserung von Qualität, Anpassung für verschiedene Zielgruppen und Zwecke, …)</a:t>
            </a:r>
            <a:endParaRPr sz="1800" b="0">
              <a:latin typeface="Open Sans"/>
              <a:cs typeface="Open Sans"/>
            </a:endParaRPr>
          </a:p>
        </p:txBody>
      </p:sp>
      <p:sp>
        <p:nvSpPr>
          <p:cNvPr id="1175780532" name="Rechteck 1175780531"/>
          <p:cNvSpPr/>
          <p:nvPr/>
        </p:nvSpPr>
        <p:spPr bwMode="auto">
          <a:xfrm>
            <a:off x="7732746" y="1266073"/>
            <a:ext cx="3746329" cy="1777369"/>
          </a:xfrm>
          <a:prstGeom prst="rect">
            <a:avLst/>
          </a:prstGeom>
          <a:solidFill>
            <a:srgbClr val="FFF9B5">
              <a:alpha val="87999"/>
            </a:srgbClr>
          </a:solidFill>
          <a:ln w="25400" cap="flat" cmpd="sng" algn="ctr">
            <a:solidFill>
              <a:srgbClr val="B387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>
              <a:defRPr/>
            </a:pPr>
            <a:endParaRPr/>
          </a:p>
        </p:txBody>
      </p:sp>
      <p:pic>
        <p:nvPicPr>
          <p:cNvPr id="822279720" name="Grafik 82227971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275713" y="2437243"/>
            <a:ext cx="660397" cy="673097"/>
          </a:xfrm>
          <a:prstGeom prst="rect">
            <a:avLst/>
          </a:prstGeom>
        </p:spPr>
      </p:pic>
      <p:pic>
        <p:nvPicPr>
          <p:cNvPr id="492143819" name="Grafik 49214381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217751" y="1338887"/>
            <a:ext cx="776327" cy="1205946"/>
          </a:xfrm>
          <a:prstGeom prst="rect">
            <a:avLst/>
          </a:prstGeom>
        </p:spPr>
      </p:pic>
      <p:sp>
        <p:nvSpPr>
          <p:cNvPr id="1537723753" name="Textfeld 1537723752"/>
          <p:cNvSpPr txBox="1"/>
          <p:nvPr/>
        </p:nvSpPr>
        <p:spPr bwMode="auto">
          <a:xfrm>
            <a:off x="281514" y="6337038"/>
            <a:ext cx="7730244" cy="447517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IWMsche Agentur-Farben">
      <a:dk1>
        <a:sysClr val="windowText" lastClr="000000"/>
      </a:dk1>
      <a:lt1>
        <a:sysClr val="window" lastClr="FFFFFF"/>
      </a:lt1>
      <a:dk2>
        <a:srgbClr val="3C4141"/>
      </a:dk2>
      <a:lt2>
        <a:srgbClr val="FF6900"/>
      </a:lt2>
      <a:accent1>
        <a:srgbClr val="B4B4B4"/>
      </a:accent1>
      <a:accent2>
        <a:srgbClr val="FF6900"/>
      </a:accent2>
      <a:accent3>
        <a:srgbClr val="3C4141"/>
      </a:accent3>
      <a:accent4>
        <a:srgbClr val="78004B"/>
      </a:accent4>
      <a:accent5>
        <a:srgbClr val="3CB4DC"/>
      </a:accent5>
      <a:accent6>
        <a:srgbClr val="91C86E"/>
      </a:accent6>
      <a:hlink>
        <a:srgbClr val="0000FF"/>
      </a:hlink>
      <a:folHlink>
        <a:srgbClr val="800080"/>
      </a:folHlink>
    </a:clrScheme>
    <a:fontScheme name="IWM, Open Sans">
      <a:majorFont>
        <a:latin typeface="Open Sans"/>
        <a:ea typeface="Arial"/>
        <a:cs typeface="Arial"/>
      </a:majorFont>
      <a:minorFont>
        <a:latin typeface="Open San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bg1">
            <a:lumMod val="75000"/>
          </a:schemeClr>
        </a:solidFill>
        <a:ln>
          <a:noFill/>
        </a:ln>
      </a:spPr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19050">
          <a:solidFill>
            <a:schemeClr val="tx2">
              <a:lumMod val="60000"/>
              <a:lumOff val="40000"/>
            </a:schemeClr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2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93D8FF"/>
      </a:accent2>
      <a:accent3>
        <a:srgbClr val="BDA8FF"/>
      </a:accent3>
      <a:accent4>
        <a:srgbClr val="00C0B1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3192</Words>
  <Application>Microsoft Office PowerPoint</Application>
  <DocSecurity>0</DocSecurity>
  <PresentationFormat>Breitbild</PresentationFormat>
  <Paragraphs>490</Paragraphs>
  <Slides>33</Slides>
  <Notes>33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33</vt:i4>
      </vt:variant>
    </vt:vector>
  </HeadingPairs>
  <TitlesOfParts>
    <vt:vector size="47" baseType="lpstr">
      <vt:lpstr>Arial</vt:lpstr>
      <vt:lpstr>Calibri</vt:lpstr>
      <vt:lpstr>FreeMono</vt:lpstr>
      <vt:lpstr>Lucida Sans</vt:lpstr>
      <vt:lpstr>Noto Sans</vt:lpstr>
      <vt:lpstr>Noto Sans Light</vt:lpstr>
      <vt:lpstr>Noto Sans Medium</vt:lpstr>
      <vt:lpstr>Noto Sans SemiBold</vt:lpstr>
      <vt:lpstr>Noto Sans Symbols</vt:lpstr>
      <vt:lpstr>Open Sans</vt:lpstr>
      <vt:lpstr>Oswald</vt:lpstr>
      <vt:lpstr>Times New Roman</vt:lpstr>
      <vt:lpstr>Office-Design</vt:lpstr>
      <vt:lpstr>Slate</vt:lpstr>
      <vt:lpstr>Didaktische Metadaten und OER</vt:lpstr>
      <vt:lpstr>Worum geht es heute?</vt:lpstr>
      <vt:lpstr>Bildungslandschaften gestalten - Konvergenz von Metadaten und didaktischer Innovation </vt:lpstr>
      <vt:lpstr>PowerPoint-Präsentation</vt:lpstr>
      <vt:lpstr>Was sind Metadaten?</vt:lpstr>
      <vt:lpstr>Didaktische Metadaten …</vt:lpstr>
      <vt:lpstr>PowerPoint-Präsentation</vt:lpstr>
      <vt:lpstr>Perspektiven auf Bildungsressourcen</vt:lpstr>
      <vt:lpstr>Nutzungsszenarien entlang der 5V-Freiheiten</vt:lpstr>
      <vt:lpstr>Nutzungsszenarien mit (didaktischen) Metadaten (exemplarisch)</vt:lpstr>
      <vt:lpstr>Lernprozesse und Lernumgebungen</vt:lpstr>
      <vt:lpstr>Didaktische Metadaten: Kategorien</vt:lpstr>
      <vt:lpstr>PowerPoint-Präsentation</vt:lpstr>
      <vt:lpstr>PowerPoint-Präsentation</vt:lpstr>
      <vt:lpstr>Jetzt seid ihr dran</vt:lpstr>
      <vt:lpstr>Zwei aufeinander aufbauende Arbeitsphasen </vt:lpstr>
      <vt:lpstr>Arbeitsauftrag: </vt:lpstr>
      <vt:lpstr>Wie findet ihr euch?</vt:lpstr>
      <vt:lpstr>Die Nutzungsszenarien</vt:lpstr>
      <vt:lpstr>Attribute</vt:lpstr>
      <vt:lpstr>Ergebnisse aus der  Arbeitsphase</vt:lpstr>
      <vt:lpstr>Ergebnisse aus der  Arbeitsphase</vt:lpstr>
      <vt:lpstr>Ergebnisse aus der  Arbeitsphase</vt:lpstr>
      <vt:lpstr>Ergebnisse aus der Arbeits- phase</vt:lpstr>
      <vt:lpstr>Ergebnisse aus der Arbeits- phase</vt:lpstr>
      <vt:lpstr>Wie GEHT ES WEITER? </vt:lpstr>
      <vt:lpstr>AG Didaktische Metadaten</vt:lpstr>
      <vt:lpstr>Projektergebnisse</vt:lpstr>
      <vt:lpstr>Projektergebnisse</vt:lpstr>
      <vt:lpstr>Auszug Projektergebnisse</vt:lpstr>
      <vt:lpstr>Last but not Least: Feedback</vt:lpstr>
      <vt:lpstr>Last but not Least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Problembasierte Schlagworte</dc:title>
  <dc:subject/>
  <dc:creator>Tjark Müller</dc:creator>
  <cp:keywords/>
  <dc:description/>
  <cp:lastModifiedBy>Katharina Trostorff</cp:lastModifiedBy>
  <cp:revision>34</cp:revision>
  <dcterms:created xsi:type="dcterms:W3CDTF">2024-04-11T13:36:01Z</dcterms:created>
  <dcterms:modified xsi:type="dcterms:W3CDTF">2024-07-05T14:47:58Z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0x010100AE9C19B664C034448CFD3EF8B4876E37</vt:lpwstr>
  </property>
  <property fmtid="{D5CDD505-2E9C-101B-9397-08002B2CF9AE}" pid="3" name="MediaServiceImageTags">
    <vt:lpwstr/>
  </property>
</Properties>
</file>